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48" r:id="rId4"/>
    <p:sldMasterId id="2147483872" r:id="rId5"/>
    <p:sldMasterId id="2147483884" r:id="rId6"/>
    <p:sldMasterId id="2147483908" r:id="rId7"/>
  </p:sldMasterIdLst>
  <p:notesMasterIdLst>
    <p:notesMasterId r:id="rId5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5" r:id="rId23"/>
    <p:sldId id="383" r:id="rId24"/>
    <p:sldId id="384" r:id="rId25"/>
    <p:sldId id="385" r:id="rId26"/>
    <p:sldId id="387" r:id="rId27"/>
    <p:sldId id="388" r:id="rId28"/>
    <p:sldId id="390" r:id="rId29"/>
    <p:sldId id="382" r:id="rId30"/>
    <p:sldId id="366" r:id="rId31"/>
    <p:sldId id="367" r:id="rId32"/>
    <p:sldId id="289" r:id="rId33"/>
    <p:sldId id="290" r:id="rId34"/>
    <p:sldId id="291" r:id="rId35"/>
    <p:sldId id="352" r:id="rId36"/>
    <p:sldId id="353" r:id="rId37"/>
    <p:sldId id="354" r:id="rId38"/>
    <p:sldId id="295" r:id="rId39"/>
    <p:sldId id="355" r:id="rId40"/>
    <p:sldId id="297" r:id="rId41"/>
    <p:sldId id="363" r:id="rId42"/>
    <p:sldId id="301" r:id="rId43"/>
    <p:sldId id="302" r:id="rId44"/>
    <p:sldId id="303" r:id="rId45"/>
    <p:sldId id="304" r:id="rId46"/>
    <p:sldId id="306" r:id="rId47"/>
    <p:sldId id="308" r:id="rId48"/>
    <p:sldId id="309" r:id="rId49"/>
    <p:sldId id="310" r:id="rId50"/>
    <p:sldId id="324" r:id="rId51"/>
    <p:sldId id="325" r:id="rId52"/>
    <p:sldId id="326" r:id="rId53"/>
    <p:sldId id="327" r:id="rId54"/>
    <p:sldId id="330" r:id="rId55"/>
    <p:sldId id="331" r:id="rId56"/>
    <p:sldId id="332" r:id="rId57"/>
    <p:sldId id="334" r:id="rId58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67E"/>
    <a:srgbClr val="5D2466"/>
    <a:srgbClr val="C5F28E"/>
    <a:srgbClr val="CCECFF"/>
    <a:srgbClr val="FFCCFF"/>
    <a:srgbClr val="FBF1A5"/>
    <a:srgbClr val="FCB2DE"/>
    <a:srgbClr val="FFFFCC"/>
    <a:srgbClr val="99FF99"/>
    <a:srgbClr val="DC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063" autoAdjust="0"/>
  </p:normalViewPr>
  <p:slideViewPr>
    <p:cSldViewPr>
      <p:cViewPr varScale="1">
        <p:scale>
          <a:sx n="86" d="100"/>
          <a:sy n="86" d="100"/>
        </p:scale>
        <p:origin x="151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 w="6350"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ln w="6350"/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405788245750471"/>
                  <c:y val="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5A-4012-95A0-DB21AE1AD938}"/>
                </c:ext>
              </c:extLst>
            </c:dLbl>
            <c:dLbl>
              <c:idx val="2"/>
              <c:layout>
                <c:manualLayout>
                  <c:x val="-8.4657260304410661E-2"/>
                  <c:y val="-1.1565199495138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46710,2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879797.4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A-4012-95A0-DB21AE1AD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0934896122653043"/>
                  <c:y val="1.156519949513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5A-4012-95A0-DB21AE1AD938}"/>
                </c:ext>
              </c:extLst>
            </c:dLbl>
            <c:dLbl>
              <c:idx val="2"/>
              <c:layout>
                <c:manualLayout>
                  <c:x val="9.1712031996444843E-2"/>
                  <c:y val="-2.8912998737845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47347,5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887297.4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5A-4012-95A0-DB21AE1AD9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6438173536273756E-2"/>
                  <c:y val="-2.8912998737845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5A-4012-95A0-DB21AE1A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696192"/>
        <c:axId val="116697728"/>
        <c:axId val="0"/>
      </c:bar3DChart>
      <c:catAx>
        <c:axId val="11669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697728"/>
        <c:crosses val="autoZero"/>
        <c:auto val="1"/>
        <c:lblAlgn val="ctr"/>
        <c:lblOffset val="100"/>
        <c:noMultiLvlLbl val="0"/>
      </c:catAx>
      <c:valAx>
        <c:axId val="1166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96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(905 тыс.рублей)</c:v>
                </c:pt>
                <c:pt idx="1">
                  <c:v>Налог на имущество физических лиц (808 тыс.рублей)</c:v>
                </c:pt>
                <c:pt idx="2">
                  <c:v>Земельный налог с организаций (3400 тыс.рублей)</c:v>
                </c:pt>
                <c:pt idx="3">
                  <c:v>Земельный налог с физических лиц (3425 тыс.рублей)</c:v>
                </c:pt>
                <c:pt idx="4">
                  <c:v>Государственная пошлина (5 тыс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905</c:v>
                </c:pt>
                <c:pt idx="1">
                  <c:v>808</c:v>
                </c:pt>
                <c:pt idx="2">
                  <c:v>3400</c:v>
                </c:pt>
                <c:pt idx="3">
                  <c:v>3425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 (763 тыс.руб.)</c:v>
                </c:pt>
                <c:pt idx="1">
                  <c:v>Доходы от продажи материальных и нематериальных активов (100 тыс.руб.)</c:v>
                </c:pt>
                <c:pt idx="2">
                  <c:v>Штрафы, санкции, возмещение ущерба (10 тыс.руб.)</c:v>
                </c:pt>
                <c:pt idx="3">
                  <c:v>Прочие неналоговые доходы (34 тыс.руб.)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763</c:v>
                </c:pt>
                <c:pt idx="1">
                  <c:v>100</c:v>
                </c:pt>
                <c:pt idx="2">
                  <c:v>10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97591211525768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1032</c:v>
                </c:pt>
                <c:pt idx="1">
                  <c:v>289.3</c:v>
                </c:pt>
                <c:pt idx="2">
                  <c:v>34370.9</c:v>
                </c:pt>
                <c:pt idx="3">
                  <c:v>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(37962,1 тыс.руб.)</c:v>
                </c:pt>
                <c:pt idx="1">
                  <c:v>Общегосударственные расходы (5682 тыс.руб.)</c:v>
                </c:pt>
                <c:pt idx="2">
                  <c:v>Социальная политика (100 тыс.руб.)</c:v>
                </c:pt>
                <c:pt idx="3">
                  <c:v>Жилищно-коммунальное хозяйство (3257 тыс.руб.)</c:v>
                </c:pt>
                <c:pt idx="4">
                  <c:v>Национальная безопасность и правоохранительная деятельность (60 тыс.руб.)</c:v>
                </c:pt>
                <c:pt idx="5">
                  <c:v>Охрана окружающей среды (50,0 тыс.руб.)</c:v>
                </c:pt>
                <c:pt idx="6">
                  <c:v>Национальная оборона (236,4 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80.2</c:v>
                </c:pt>
                <c:pt idx="1">
                  <c:v>12</c:v>
                </c:pt>
                <c:pt idx="2" formatCode="0.0">
                  <c:v>0.2</c:v>
                </c:pt>
                <c:pt idx="3">
                  <c:v>6.9</c:v>
                </c:pt>
                <c:pt idx="4">
                  <c:v>0.1</c:v>
                </c:pt>
                <c:pt idx="5">
                  <c:v>0.1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0.98745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121" y="4796324"/>
          <a:ext cx="2160240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47347,5 тыс. руб.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13A94-5D34-45F7-B4FA-DB830FE990B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FA2C68-7091-49E2-8C5E-FE280398D95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1AD2-2060-46EE-96E3-AE4F85BE94A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770263-4ABC-459D-8EA6-D033A1E81E9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C5927-4DE6-4689-B9CB-ED361B9C8A7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04BEC8-3DAB-409F-AB32-E57A5351754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EE6D23CB3863F3128FF018540C5A9DE547434555E0DAE42841FF22C2EE703B3C117CAAD929D52kEH2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495" y="1605318"/>
            <a:ext cx="87137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Подготовлен на основании проекта решения Совета народных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депутатов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Юрьев-Польского района «О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бюджете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на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2021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год»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44000" cy="1636712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rgbClr val="FFFF00"/>
              </a:gs>
              <a:gs pos="39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 smtClean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48" y="1605318"/>
            <a:ext cx="7112480" cy="40754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Candara" pitchFamily="32" charset="0"/>
              </a:rPr>
              <a:t>3) </a:t>
            </a: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продажи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при пользовании природными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ресурсами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платных услуг, оказываемых казенными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учреждениями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дминистративные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, санкции, возмещение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ущерба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самообложения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граждан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неналоговые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8507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</a:t>
            </a: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другому бюджету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24750" y="2565400"/>
            <a:ext cx="1366838" cy="2160588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  <a:endParaRPr lang="ru-RU" altLang="ru-RU" sz="18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700213"/>
            <a:ext cx="6913562" cy="86518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</a:t>
            </a:r>
            <a:r>
              <a:rPr lang="ru-RU" altLang="ru-RU" sz="1400" i="1" dirty="0" smtClean="0">
                <a:solidFill>
                  <a:srgbClr val="000000"/>
                </a:solidFill>
                <a:latin typeface="Tahoma" pitchFamily="32" charset="0"/>
              </a:rPr>
              <a:t>езвозмездной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 безвозвратной основе без установления направлений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и(или) условий их использования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0825" y="2997200"/>
            <a:ext cx="6842125" cy="1584325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уровня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бюджетной системы РФ на безвозмездной и безвозвратной основах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осуществление определенных целевых расходов,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РФ, переданных для осуществления органов власти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5084763"/>
            <a:ext cx="6840538" cy="1441450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расходных обязательств,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164388" y="350043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2708942">
            <a:off x="7185844" y="2036743"/>
            <a:ext cx="821083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509969">
            <a:off x="7528204" y="4724665"/>
            <a:ext cx="410382" cy="8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  <a:endParaRPr lang="ru-RU" altLang="ru-RU" sz="1600" dirty="0" smtClean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сключением средств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</a:t>
            </a:r>
            <a:r>
              <a:rPr lang="ru-RU" altLang="ru-RU" sz="1200" dirty="0" smtClean="0">
                <a:solidFill>
                  <a:srgbClr val="000000"/>
                </a:solidFill>
                <a:latin typeface="Tahoma" pitchFamily="32" charset="0"/>
              </a:rPr>
              <a:t>общегосударственные вопросы 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 smtClean="0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 smtClean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smtClean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" y="1024608"/>
            <a:ext cx="9115680" cy="5842034"/>
          </a:xfrm>
          <a:prstGeom prst="rect">
            <a:avLst/>
          </a:prstGeom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77508" y="2838755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23850" y="3786887"/>
            <a:ext cx="3671888" cy="1150937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331375" y="5655890"/>
            <a:ext cx="3812625" cy="1202110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539552" y="5238513"/>
            <a:ext cx="4712329" cy="1419535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71537" y="3991932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476,9 кв. км.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5535515" y="5963429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01.01.2020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2822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689406" y="5540375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–3: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проекта бюджета муниципального образования </a:t>
            </a:r>
            <a:endParaRPr lang="ru-RU" altLang="ru-RU" sz="32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2021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744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налоговой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муниципального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разработаны в соответствии со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кодекса Российской Федерации, Посланием Президента Российской Федерации Федеральному Собранию от 15 января 2020 года,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Юрьев-Польский район от 24.03.2014 № 8 «Об утверждении положения о бюджетном процессе в муниципальном образовании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налоговой политики должно стать повышение налогового потенциала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роста экономических показателей в части увеличения валового продукта, создания новых высококвалифицированных рабочих мест с высоким уровнем заработной платы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будет продолжена работа по укреплению доходной базы 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 в перспективе являются: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-ориентация приоритетов налоговой политики на достижение национальных целей развития;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реалистичности прогнозирования и минимизация рисков несбалансированности при бюджетном планировании;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доходной базы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прозрачной системы регулирования неналоговых платежей;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субъектов малого и среднего предпринимательства.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усилия должны быть направлены на мобилизацию всех резервов повышения налоговых поступлений. Основными направлениями, по которым предполагается реализовать налоговую политику в 2021 году, являются: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работы администраторов по сокращению неплатежей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для расширения производства, новых рабочих мест, инвестиционной и инновационной активности;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содействия среднему и малому бизнесу для развития предпринимательской деятельности;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порядка формирования перечня налоговых расходов (налоговых льгот);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оценки социальной и бюджетной эффективности установленных на местном уровне налоговых льгот и отмены неэффективных налоговых льгот;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управления  муниципальной собственностью путем: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повышения эффективности управления муниципальным имуществом и земельными участками;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проведение инвентаризации муниципального недвижимого имущества и внесение предложений по результатам инвентаризации в части дальнейшего использования имущества;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обеспечение сохранности муниципального имущества.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основных направлений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учтены изменения в налоговое и бюджетное законодательство, вносимые и планируемые к принятию на местном уровне.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муниципальных образований в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постановлением Правительства Российской Федерации от 12 апреля 2019 года № 439 и постановление администрации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28.11.2019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11560" y="404664"/>
            <a:ext cx="840385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ежегодно в порядке, утвержденном вышеуказанным постановлением муниципального образования с соблюдением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бщих требований, установленных постановлением Правительства Российской Федерации от 22 июня 2019 года № 796.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администрацию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в срок до 20 мая.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налоговых расходов включает: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а)оценку целесообразности налоговых расходов;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б)оценку результативности налоговых расходов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Критериями целесообразности налоговых расходов являются: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налоговых расходов целям муниципальных программ, структурным элементам муниципальных программ и (или) целям социально-экономического развития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относящимся к муниципальным программам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плательщиками предоставленных льгот, которая характеризуется соотношением численности плательщиков, воспользовавшихся правом на льготы, и общей численности плательщиков, за 5-летний период.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налоговых расходов включает оценку бюджетной эффективности налоговых расходов.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оценки бюджетной эффективности налоговых расходов осуществляются сравнительный анализ результативности предоставления льгот и результативности применения альтернативных механизмов достижения целей муниципальной программы и (или) целей социально-экономического развития, не относящихся к муниципальным программам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оценка совокупного бюджетного эффекта (самоокупаемости) стимулирующих налоговых расходов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8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548680"/>
            <a:ext cx="86198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в 2020 году оценки налоговых расходов за 2019 год администрацией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признана социально эффективной, так как поддерживает незащищенные слои населения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налоговых и неналоговых доходов бюджета    муниципального образования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2021-2023 годы.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и на плановый период 2022-2023 годы утверждены постановлением администрации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06 ноября 2019 года № 93.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исходных данных для составления прогноза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использовались уточненные показатели прогноза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r>
              <a:rPr lang="ru-RU" sz="1400" dirty="0" smtClean="0"/>
              <a:t> 							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175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5938"/>
              </p:ext>
            </p:extLst>
          </p:nvPr>
        </p:nvGraphicFramePr>
        <p:xfrm>
          <a:off x="971602" y="5445224"/>
          <a:ext cx="6522669" cy="105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951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54248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025225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985794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986451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338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Ожидаемое исполнение 2020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 на 2021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38100" marR="38100" indent="1143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Прогноз на 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238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и неналоговые доходы , тыс.руб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9544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9726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10520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5478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составят 9726 тыс. рублей (101,9% к уровню 2020 года)..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прогнозируемый объем налоговых и неналоговых доходов составит 10115 тыс. рублей (104,0% к 2021 году), на 2023 год — 10520 тыс. рублей (104% к 2022 году).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налоговых и неналоговых доходов могут быть изменены в случае уточнения показателей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внесения изменений в налоговое и бюджетное законодательство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бюджетной политики на 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год, подходов к его формированию, основных характеристик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2021год.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реализуется через исполнение действующих расходных обязательств муниципального образования, возникших в результате принятых муниципальных нормативных правовых актов при осуществлении органами местного самоуправления полномочий по предметам ведения сельских поселений.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2019 года, наряду с ежегодным ростом социальных обязательств, включая повышение оплаты труда работников бюджетной сферы, увеличение МРОТ, индексацию социальных выплат гражданам, дополнительных бюджетных ресурсов потребовала реализация муниципальных составляющих национальных проектов. В текущем году меры по ограничению распространения новой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территории Российской Федерации привели к снижению деловой активности и, как следствие, к снижению налоговых и неналоговых доходов в бюджеты всех уровней. При этом уровень недополученных доходов бюджета будет зависеть от продолжительности карантинных мер, объема принимаемых мер государственной поддержки и их влияния на структуру отраслей экономики, длительности цикла восстановления деятельности пострадавших хозяйствующих субъектов. 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следующие направления: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сохранение в 2021 году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ограничение роста расходов на содержание органов местного самоуправления;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принятие новых расходных обязательств муниципального образования исключительно при наличии дополнительных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привлечение дополнительных межбюджетных трансфертов из областного бюджета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условиях ограниченности бюджетных ресурсов возрастает актуальность реализации мер по повышению эффективности использования бюджетных средств.</a:t>
            </a:r>
          </a:p>
          <a:p>
            <a:pPr marL="3175" indent="0" fontAlgn="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расходами будет обеспечиваться посредством реализации муниципальных программ, построенных на проектных принципах управления. Несмотря на сложную экономическую ситуацию текущего года, возникшую в результате пандемии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ориентиры по национальным проектам должны остаться неизменными. 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практики внедрения обоснований расходов для получателей бюджетных средств;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в процедуру планирования бюджетных инвестиций в объекты капитального строительства механизма обоснования инвестиций, включая наличие утвержденной актуальной проектно-сметной документации, отвода земельного участка под строительство;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применения механизма казначейского сопровождения бюджетных средств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поручением Президента Российской Федерации от 1 марта 2020 г. № Пр-354 необходимо создание условий для реализации мероприятий, имеющих приоритетное значение для жителей муниципального образования и определяемых с учетом их мнения (путем проведения открытого голосования или конкурсного отбора). В этих целях следует обеспечить возможность направления на осуществление этих мероприятий по истечении трех лет не менее пяти процентов расходов местного бюджета, в первую очередь, по таким направлениям, как благоустройство городской среды, проведение культурных и спортивных мероприятий, обустройство объектов социальной инфраструктуры и прилегающих к ним территорий. Будет продолжена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пожертвований, направленных на реализацию инициативных проектов.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Направление бюджетных расходов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призвана обеспечить финансовыми ресурсами расходные обязательства муниципального образования по закрепленным за ним федеральным законодательством полномочиям. С этой целью более 70%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направлено на финансирование отраслей социальной сферы.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расходов в сфере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поддержка из областного бюджета материально-технической базы муниципальных учреждений культуры.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обеспечено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подходы к формированию бюджетных расходов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формирования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реестр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Безвозмездные поступления в бюджет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планируется включать в доходы и расходы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показателями областного бюджета на 2020 - 2022 годы, на 2023 год – по предложениям главных администраторов доходов бюджета муниципального образования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бюджетных ассигнований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сформированы на основе следующих основных подходов: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объемы действующих расходных обязательств на 2021-2022 годы  определены в соответствии с данными реестра расходных обязательств, составленного  администрацией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принятыми и действующими в 2020 году.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планирования бюджетных ассигнований на 2021год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(2012 года);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составе принимаемых обязательств предусмотрены бюджетные ассигнования: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индексацию на уровень не ниже инфляции с 1 января 2021 года - социальных выплат населению;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на участие муниципального образования в федеральных и национальных проектах, государственных программах субъекта.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администраторам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продолжить работу по уточнению прогноза налоговых и неналоговых доходов и по привлечению дополнительных средств из областного бюджета.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средств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подготовке проектировок бюджета на 2021 год: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55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пределах доведенных бюджетных ассигнований - самостоятельно определить приоритеты бюджетных расходов для финансового обеспечения полномочий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г. № 204;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принять решения об изменении ранее утвержденных муниципальных программ, в том числе об изменении объема бюджетных ассигнований на финансовое обеспечение реализации программ, в связи с неисполнением целевых показателей основных мероприятий программ;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распределять бюджетные ассигнования с учетом прогнозируемых неиспользованных остатков средств на счетах подведомственных учреждений по состоянию на 1 января 2021 года;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составления бюджетных проектировок на 2021 год сформирован предельно допустимый в соответствии с Бюджетным кодексом Российской Федерации дефицит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Окончательное решение по размеру дефицита будет принято в решении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на 2021 год, после уточнения объемов безвозмездных поступлений из областного и районного бюджетов.</a:t>
            </a:r>
          </a:p>
        </p:txBody>
      </p:sp>
    </p:spTree>
    <p:extLst>
      <p:ext uri="{BB962C8B-B14F-4D97-AF65-F5344CB8AC3E}">
        <p14:creationId xmlns:p14="http://schemas.microsoft.com/office/powerpoint/2010/main" val="341171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2021 </a:t>
            </a: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12738" y="404813"/>
            <a:ext cx="8497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Основные характеристики бюджета муниципального образования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Симскоена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2021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3923174"/>
              </p:ext>
            </p:extLst>
          </p:nvPr>
        </p:nvGraphicFramePr>
        <p:xfrm>
          <a:off x="1645345" y="1916832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940152" y="1641770"/>
            <a:ext cx="2448272" cy="12807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907 тыс. руб.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8543тыс.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37260,2</a:t>
            </a:r>
            <a:r>
              <a:rPr lang="en-US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тыс. руб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46710,2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4412903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 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     «Бюджет для граждан» познакомит Вас с положениями основного финансового документа – проектом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год.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муниципальным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служащим, пенсионерам  и другим категориям населения, так как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бюджет поселения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затрагивает интересы каждого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6872034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907тыс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2021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(37260,2</a:t>
            </a:r>
            <a:r>
              <a:rPr lang="en-US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341886"/>
              </p:ext>
            </p:extLst>
          </p:nvPr>
        </p:nvGraphicFramePr>
        <p:xfrm>
          <a:off x="971600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  <a:endParaRPr lang="ru-RU" altLang="ru-RU" sz="2800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2021 год</a:t>
            </a: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8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678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 smtClean="0">
                <a:solidFill>
                  <a:srgbClr val="7030A0"/>
                </a:solidFill>
              </a:rPr>
              <a:t>Симское</a:t>
            </a:r>
            <a:r>
              <a:rPr lang="ru-RU" altLang="ru-RU" dirty="0" smtClean="0">
                <a:solidFill>
                  <a:srgbClr val="7030A0"/>
                </a:solidFill>
              </a:rPr>
              <a:t> на 2021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</a:rPr>
              <a:t> год (%)</a:t>
            </a:r>
            <a:endParaRPr lang="ru-RU" alt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2960699"/>
              </p:ext>
            </p:extLst>
          </p:nvPr>
        </p:nvGraphicFramePr>
        <p:xfrm>
          <a:off x="263307" y="980728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349250"/>
            <a:ext cx="7272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бюджета на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2021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77934"/>
              </p:ext>
            </p:extLst>
          </p:nvPr>
        </p:nvGraphicFramePr>
        <p:xfrm>
          <a:off x="323528" y="908720"/>
          <a:ext cx="8356600" cy="1694382"/>
        </p:xfrm>
        <a:graphic>
          <a:graphicData uri="http://schemas.openxmlformats.org/drawingml/2006/table">
            <a:tbl>
              <a:tblPr/>
              <a:tblGrid>
                <a:gridCol w="75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37260,2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(Прочие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 поселений на укрепление материально-технической базы муниципальных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17078"/>
              </p:ext>
            </p:extLst>
          </p:nvPr>
        </p:nvGraphicFramePr>
        <p:xfrm>
          <a:off x="395536" y="332656"/>
          <a:ext cx="8424935" cy="1872208"/>
        </p:xfrm>
        <a:graphic>
          <a:graphicData uri="http://schemas.openxmlformats.org/drawingml/2006/table">
            <a:tbl>
              <a:tblPr/>
              <a:tblGrid>
                <a:gridCol w="658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6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Безвозмездные поступления из </a:t>
            </a: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бюджета муниципального района</a:t>
            </a:r>
            <a:endParaRPr lang="ru-RU" altLang="ru-RU" sz="1800" dirty="0">
              <a:solidFill>
                <a:srgbClr val="330099"/>
              </a:solidFill>
              <a:latin typeface="Tahoma" pitchFamily="32" charset="0"/>
            </a:endParaRP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5472"/>
              </p:ext>
            </p:extLst>
          </p:nvPr>
        </p:nvGraphicFramePr>
        <p:xfrm>
          <a:off x="1143000" y="1700213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2600,0</a:t>
                      </a: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1568,0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6" charset="0"/>
              </a:rPr>
              <a:t>СИМСКОЕ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32758"/>
              </p:ext>
            </p:extLst>
          </p:nvPr>
        </p:nvGraphicFramePr>
        <p:xfrm>
          <a:off x="539553" y="908720"/>
          <a:ext cx="8064896" cy="3543265"/>
        </p:xfrm>
        <a:graphic>
          <a:graphicData uri="http://schemas.openxmlformats.org/drawingml/2006/table">
            <a:tbl>
              <a:tblPr/>
              <a:tblGrid>
                <a:gridCol w="54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71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47347,5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37962,1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главных распорядителей.</a:t>
            </a:r>
            <a:endParaRPr lang="ru-RU" altLang="ru-RU" sz="1600" b="1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</a:t>
            </a:r>
            <a:r>
              <a:rPr lang="ru-RU" altLang="ru-RU" sz="1600" b="1" dirty="0" err="1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 с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581525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437063"/>
            <a:ext cx="2233612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63207"/>
              </p:ext>
            </p:extLst>
          </p:nvPr>
        </p:nvGraphicFramePr>
        <p:xfrm>
          <a:off x="539750" y="692150"/>
          <a:ext cx="8145463" cy="4496115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2021 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40517,1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2019-2021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2019-2021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395,0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 на 2020-2022 годы и на период до 2025 года»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2100,0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37962,1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6830,4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47347,5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основывается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следующих документах: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</a:t>
            </a: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Цель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и  охраны  жизни  людей  на  водных  объектах  на  территории  муниципального образования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в пожароопасный период, осенне-зимний период, купальный период, период половодья. Своевременное оповещение и помощь  населению.  Оборудование (на купальный период) мест для купания с организацией спасательных постов.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915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2019-2021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69126" y="3315381"/>
            <a:ext cx="4139952" cy="3104964"/>
          </a:xfrm>
          <a:prstGeom prst="rect">
            <a:avLst/>
          </a:prstGeom>
        </p:spPr>
      </p:pic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3850" y="1127848"/>
            <a:ext cx="8362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7937" indent="0"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Candara" pitchFamily="32" charset="0"/>
              </a:rPr>
              <a:t>-</a:t>
            </a:r>
            <a:r>
              <a:rPr lang="ru-RU" sz="1400" dirty="0"/>
              <a:t>улучшение санитарно-эпидемиологического, экологического состояния населенных пунктов, а также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обеспечение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снижение аварийных и </a:t>
            </a:r>
            <a:r>
              <a:rPr lang="ru-RU" sz="1400" dirty="0" err="1"/>
              <a:t>травмоопасных</a:t>
            </a:r>
            <a:r>
              <a:rPr lang="ru-RU" sz="1400" dirty="0"/>
              <a:t> ситуаций.</a:t>
            </a:r>
          </a:p>
          <a:p>
            <a:pPr marL="7937" indent="0">
              <a:buNone/>
            </a:pPr>
            <a:r>
              <a:rPr lang="ru-RU" sz="1400" dirty="0"/>
              <a:t>Основные задачи Программы: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по благоустройству, направленных на улучшение санитарно-эпидемиологического, экологического состояния населенных пунктов,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направленных на обеспечение и поддержание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создание условий по снижению аварийности и </a:t>
            </a:r>
            <a:r>
              <a:rPr lang="ru-RU" sz="1400" dirty="0" err="1"/>
              <a:t>травмоопасности</a:t>
            </a:r>
            <a:r>
              <a:rPr lang="ru-RU" sz="1400" dirty="0"/>
              <a:t>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привлечение большего числа населения к вопросам благоустройства, обеспечения чистоты и порядка на территории населенных пунктов.</a:t>
            </a: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395,0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«Благоустройство населенных пунктов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2019-2021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28569"/>
            <a:ext cx="4206056" cy="2313543"/>
          </a:xfrm>
          <a:prstGeom prst="rect">
            <a:avLst/>
          </a:prstGeom>
        </p:spPr>
      </p:pic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79387" y="1125537"/>
            <a:ext cx="87137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</a:t>
            </a:r>
            <a:endParaRPr lang="ru-RU" altLang="ru-RU" sz="2800" dirty="0" smtClean="0">
              <a:solidFill>
                <a:srgbClr val="FF5050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  Цели программы</a:t>
            </a:r>
            <a:r>
              <a:rPr lang="ru-RU" altLang="ru-RU" sz="2800" dirty="0" smtClean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marL="7937" indent="0">
              <a:buNone/>
            </a:pPr>
            <a:r>
              <a:rPr lang="ru-RU" sz="1400" dirty="0"/>
              <a:t>-создание условий для занятия спортом населения, проживающего в сельской местности;</a:t>
            </a:r>
          </a:p>
          <a:p>
            <a:pPr marL="7937" indent="0">
              <a:buNone/>
            </a:pPr>
            <a:r>
              <a:rPr lang="ru-RU" sz="1400" dirty="0"/>
              <a:t>-создание благоприятных инфраструктурных условий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-активизация участия граждан, проживающих в сельской местности в реализации общественно значимых проектов;</a:t>
            </a:r>
          </a:p>
          <a:p>
            <a:pPr marL="7937" indent="0">
              <a:buNone/>
            </a:pPr>
            <a:r>
              <a:rPr lang="ru-RU" sz="1400" dirty="0"/>
              <a:t>-преодоление тенденции неблагоприятного развития демографических процессов, создание условий для стабилизации численности населения, проживающего в сельской местности, улучшения здоровья и увеличения ожидаемой продолжительности жизни населения, проживающего в сельской местности;</a:t>
            </a:r>
          </a:p>
          <a:p>
            <a:pPr marL="7937" indent="0">
              <a:buNone/>
            </a:pPr>
            <a:r>
              <a:rPr lang="ru-RU" sz="1400" dirty="0"/>
              <a:t>-обеспечение благоприятных условий для развития способностей каждого человека;</a:t>
            </a:r>
          </a:p>
          <a:p>
            <a:pPr marL="7937" indent="0">
              <a:buNone/>
            </a:pPr>
            <a:r>
              <a:rPr lang="ru-RU" sz="1400" dirty="0"/>
              <a:t>-содействие распространению идеи привлекательности здорового образа жизни.</a:t>
            </a:r>
          </a:p>
          <a:p>
            <a:pPr marL="7937" indent="0">
              <a:buNone/>
            </a:pPr>
            <a:r>
              <a:rPr lang="ru-RU" sz="1400" dirty="0"/>
              <a:t>-улучшение экологической обстановки</a:t>
            </a:r>
            <a:endParaRPr lang="ru-RU" altLang="ru-RU" sz="14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7" indent="0" algn="just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 smtClean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 smtClean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5D2466"/>
                </a:solidFill>
                <a:latin typeface="Candara" pitchFamily="32" charset="0"/>
              </a:rPr>
              <a:t>«Комплексное развитие сельских территорий муниципального образования </a:t>
            </a:r>
            <a:r>
              <a:rPr lang="ru-RU" altLang="ru-RU" sz="2000" dirty="0" err="1" smtClean="0">
                <a:solidFill>
                  <a:srgbClr val="5D2466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5D2466"/>
                </a:solidFill>
                <a:latin typeface="Candara" pitchFamily="32" charset="0"/>
              </a:rPr>
              <a:t> Юрьев-Польского района на 2020-2020 годы и на период до 2025 года»</a:t>
            </a:r>
            <a:endParaRPr lang="ru-RU" altLang="ru-RU" sz="2000" dirty="0">
              <a:solidFill>
                <a:srgbClr val="5D2466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Укрепление единства российской нации, проживающей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 smtClean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37962,1 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программа «Развитие культуры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 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84984"/>
            <a:ext cx="4287822" cy="2232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12" y="4538569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3500" y="1693867"/>
            <a:ext cx="1889347" cy="13292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815520">
            <a:off x="4290474" y="3237797"/>
            <a:ext cx="695644" cy="1283426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бюджету муниципального образования Юрьев-Польский район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году по полномочиям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err="1" smtClean="0">
                <a:solidFill>
                  <a:srgbClr val="000000"/>
                </a:solidFill>
                <a:latin typeface="Tahoma" pitchFamily="32" charset="0"/>
              </a:rPr>
              <a:t>Симское</a:t>
            </a:r>
            <a:endParaRPr lang="ru-RU" altLang="ru-RU" sz="16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108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060000">
            <a:off x="3849968" y="3646477"/>
            <a:ext cx="1640622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37962,1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</a:t>
            </a:r>
            <a:r>
              <a:rPr lang="ru-RU" sz="1200" b="1" i="1" dirty="0" smtClean="0"/>
              <a:t>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722359" y="1891732"/>
            <a:ext cx="2011631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</a:t>
            </a:r>
            <a:r>
              <a:rPr lang="ru-RU" sz="1100" b="1" i="1" dirty="0" smtClean="0"/>
              <a:t> </a:t>
            </a:r>
            <a:r>
              <a:rPr lang="ru-RU" sz="1100" b="1" i="1" dirty="0"/>
              <a:t>услугами </a:t>
            </a:r>
            <a:r>
              <a:rPr lang="ru-RU" sz="1100" b="1" i="1" dirty="0" smtClean="0"/>
              <a:t>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</a:t>
            </a:r>
            <a:r>
              <a:rPr lang="ru-RU" altLang="ru-RU" sz="3200" dirty="0" err="1" smtClean="0">
                <a:solidFill>
                  <a:srgbClr val="073E87"/>
                </a:solidFill>
                <a:latin typeface="Candara" pitchFamily="32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Candara" pitchFamily="32" charset="0"/>
              </a:rPr>
              <a:t> на 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38522"/>
              </p:ext>
            </p:extLst>
          </p:nvPr>
        </p:nvGraphicFramePr>
        <p:xfrm>
          <a:off x="611188" y="476250"/>
          <a:ext cx="7924800" cy="423069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п/п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Ед.изм.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Показатель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Индекс потребительских цен   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103,9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Прожиточный минимум  за 3 квартал 2020 года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11178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Численность постоянного населения на 01.01.2020 года</a:t>
                      </a:r>
                    </a:p>
                  </a:txBody>
                  <a:tcPr marL="21600" marR="21600" marT="7826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человек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2,822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4.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16,552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5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46710,2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16,778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47347,5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1,154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3257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02572"/>
              </p:ext>
            </p:extLst>
          </p:nvPr>
        </p:nvGraphicFramePr>
        <p:xfrm>
          <a:off x="467544" y="620688"/>
          <a:ext cx="7851775" cy="349386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расчете на 1 жителя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13,5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37962,1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0,354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на содержание   работников ОМС в расчете на 1 единицу  штатной численности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0,834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18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учреждений культуры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29664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4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декабря 2020 года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Совет народных депутатов муниципального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проведет  публичные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слушания  по  проекту  бюджета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 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79388" y="1663700"/>
            <a:ext cx="87852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Место проведения: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</a:t>
            </a:r>
            <a:r>
              <a:rPr lang="ru-RU" altLang="ru-RU" sz="20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ул.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дом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47</a:t>
            </a: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Начало 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14.00</a:t>
            </a:r>
            <a:endParaRPr lang="ru-RU" altLang="ru-RU" sz="20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внесен  в Совет народных депутатов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10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2020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года.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»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2020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года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104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10945).     </a:t>
            </a:r>
            <a:endParaRPr lang="ru-RU" altLang="ru-RU" sz="18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Также с проектом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можно  ознакомиться  на  сайте 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54049"/>
            <a:ext cx="2126302" cy="13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476250"/>
            <a:ext cx="8964613" cy="6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1.Конституция Российской Федерации (принята всенародным голосованием 12.12.1993). Собрание законодательства РФ. 2009. № 4. - ст. 445.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Совета народных депутатов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24.03.2014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бюджетном процессе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 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Владимирской области 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12.08.2020 № 77а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30.12.2019 №116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 порядке составления проекта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очередной финансовый год»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23.07.2019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 принятии Методики прогнозирования поступления доходов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12.Посланиие Президента Российской Федерации Федеральному Собранию 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15 января 2020 года.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13.Постановление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05.11.2020 №111      «О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среднесрочном финансовом плане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2021-2023 годы».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0" y="-17140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14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Решение Совета народных депутатов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27.01.2005 №3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публичных слушаниях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15. 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03.08.2020 № 76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«Об основных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направлениях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бюджетной и налоговой политики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на 2021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год».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16.Постановление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09.11.2018г. №78 «Об утверждении муниципальной программы "Благоустройство населенных пунктов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Постановление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09.11.2018г. №77«Об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18.Постановление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01.09.2020 №82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 утверждении муниципальной программы «Развитие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культуры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19.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31.10.2019г. №90 «Об утверждении муниципальной программы "Комплексное развитие сельских территорий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на 2020-2022 годы и на период до 2025 года»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 Польского района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601830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Владимирская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область, Юрьев-Польский район,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ул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д.47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Тел:8(49246)5-31-13,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факс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8(49246)2-27-81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почты: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mosimskoe@rambler,ru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764797" y="3478212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227763" y="3478214"/>
            <a:ext cx="26647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764797" y="2420888"/>
            <a:ext cx="1646963" cy="936104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-земельный налог ЮЛ и ФЛ;</a:t>
            </a:r>
          </a:p>
          <a:p>
            <a:pPr marL="285750" indent="-28575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ФЛ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Гос.пошлина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1663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3081436" y="3783040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738896" y="3738440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состоят из налоговых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неналоговых доходов, а также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безвозмездных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 smtClean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 smtClean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обеспечивается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. Расширения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налогооблагаемой базы за счет стимулирования экономического развития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организаций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Введения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новых предприятий и производственных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мощностей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Роста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денежных доходов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населения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егализации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заработной платы работников и выведения из тени доходов физических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лиц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Развития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малого и среднего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бизнеса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Муниципальной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поддержки инвестиционной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18075</TotalTime>
  <Words>4287</Words>
  <Application>Microsoft Office PowerPoint</Application>
  <PresentationFormat>Экран (4:3)</PresentationFormat>
  <Paragraphs>727</Paragraphs>
  <Slides>51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51</vt:i4>
      </vt:variant>
    </vt:vector>
  </HeadingPairs>
  <TitlesOfParts>
    <vt:vector size="67" baseType="lpstr">
      <vt:lpstr>Arial</vt:lpstr>
      <vt:lpstr>Arial Unicode MS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1039</cp:revision>
  <cp:lastPrinted>2019-11-26T11:15:32Z</cp:lastPrinted>
  <dcterms:created xsi:type="dcterms:W3CDTF">2016-10-19T08:58:54Z</dcterms:created>
  <dcterms:modified xsi:type="dcterms:W3CDTF">2020-11-30T11:06:52Z</dcterms:modified>
</cp:coreProperties>
</file>