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21" r:id="rId1"/>
  </p:sldMasterIdLst>
  <p:notesMasterIdLst>
    <p:notesMasterId r:id="rId34"/>
  </p:notesMasterIdLst>
  <p:sldIdLst>
    <p:sldId id="256" r:id="rId2"/>
    <p:sldId id="358" r:id="rId3"/>
    <p:sldId id="259" r:id="rId4"/>
    <p:sldId id="288" r:id="rId5"/>
    <p:sldId id="270" r:id="rId6"/>
    <p:sldId id="344" r:id="rId7"/>
    <p:sldId id="423" r:id="rId8"/>
    <p:sldId id="379" r:id="rId9"/>
    <p:sldId id="348" r:id="rId10"/>
    <p:sldId id="409" r:id="rId11"/>
    <p:sldId id="424" r:id="rId12"/>
    <p:sldId id="370" r:id="rId13"/>
    <p:sldId id="293" r:id="rId14"/>
    <p:sldId id="357" r:id="rId15"/>
    <p:sldId id="298" r:id="rId16"/>
    <p:sldId id="342" r:id="rId17"/>
    <p:sldId id="368" r:id="rId18"/>
    <p:sldId id="300" r:id="rId19"/>
    <p:sldId id="414" r:id="rId20"/>
    <p:sldId id="410" r:id="rId21"/>
    <p:sldId id="431" r:id="rId22"/>
    <p:sldId id="389" r:id="rId23"/>
    <p:sldId id="392" r:id="rId24"/>
    <p:sldId id="393" r:id="rId25"/>
    <p:sldId id="394" r:id="rId26"/>
    <p:sldId id="372" r:id="rId27"/>
    <p:sldId id="376" r:id="rId28"/>
    <p:sldId id="377" r:id="rId29"/>
    <p:sldId id="332" r:id="rId30"/>
    <p:sldId id="333" r:id="rId31"/>
    <p:sldId id="334" r:id="rId32"/>
    <p:sldId id="341" r:id="rId33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EFF"/>
    <a:srgbClr val="E8F8FE"/>
    <a:srgbClr val="CCECFF"/>
    <a:srgbClr val="CCCCFF"/>
    <a:srgbClr val="D3FDE8"/>
    <a:srgbClr val="FEE2F7"/>
    <a:srgbClr val="FFFBFE"/>
    <a:srgbClr val="FFCCFF"/>
    <a:srgbClr val="7A8056"/>
    <a:srgbClr val="929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0" autoAdjust="0"/>
  </p:normalViewPr>
  <p:slideViewPr>
    <p:cSldViewPr>
      <p:cViewPr varScale="1">
        <p:scale>
          <a:sx n="107" d="100"/>
          <a:sy n="107" d="100"/>
        </p:scale>
        <p:origin x="726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372145517381113E-3"/>
          <c:y val="0.11524571475585958"/>
          <c:w val="0.49533246305966022"/>
          <c:h val="0.75192669158062275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3E-4975-B5B9-7C1CA0AE03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3E-4975-B5B9-7C1CA0AE03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34-45C4-83FF-C7C6500C99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34-45C4-83FF-C7C6500C99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3E-4975-B5B9-7C1CA0AE0355}"/>
              </c:ext>
            </c:extLst>
          </c:dPt>
          <c:dLbls>
            <c:dLbl>
              <c:idx val="2"/>
              <c:layout>
                <c:manualLayout>
                  <c:x val="2.9754927867166599E-2"/>
                  <c:y val="4.03646347535786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B34-45C4-83FF-C7C6500C99E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3E-4975-B5B9-7C1CA0AE0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(1137,527 тыс.рублей)</c:v>
                </c:pt>
                <c:pt idx="1">
                  <c:v>Земельный налог (5043,351 тыс.рублей)</c:v>
                </c:pt>
                <c:pt idx="2">
                  <c:v>Налог на имущество физических лиц (627,962 тыс.рублей)</c:v>
                </c:pt>
                <c:pt idx="3">
                  <c:v>Государственная пошлина (3,95 тыс.рублей)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1137.527</c:v>
                </c:pt>
                <c:pt idx="1">
                  <c:v>5043.3509999999997</c:v>
                </c:pt>
                <c:pt idx="2">
                  <c:v>627.96199999999999</c:v>
                </c:pt>
                <c:pt idx="3">
                  <c:v>3.95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3E-4975-B5B9-7C1CA0AE0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1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1046859024578"/>
          <c:y val="9.8713845954440924E-2"/>
          <c:w val="0.41109837872289584"/>
          <c:h val="0.802572308091118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54000" dist="177800" dir="9480000" algn="ctr" rotWithShape="0">
                <a:srgbClr val="000000">
                  <a:alpha val="54000"/>
                </a:srgbClr>
              </a:outerShdw>
            </a:effectLst>
          </c:spPr>
          <c:dPt>
            <c:idx val="2"/>
            <c:bubble3D val="0"/>
            <c:spPr>
              <a:solidFill>
                <a:srgbClr val="990099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E2-4D01-85CD-4F37D35BC83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E2-4D01-85CD-4F37D35BC833}"/>
              </c:ext>
            </c:extLst>
          </c:dPt>
          <c:dLbls>
            <c:dLbl>
              <c:idx val="1"/>
              <c:layout>
                <c:manualLayout>
                  <c:x val="-4.6083376775799836E-2"/>
                  <c:y val="-0.130109939235392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E2-4D01-85CD-4F37D35BC833}"/>
                </c:ext>
              </c:extLst>
            </c:dLbl>
            <c:dLbl>
              <c:idx val="2"/>
              <c:layout>
                <c:manualLayout>
                  <c:x val="7.2604349754110897E-2"/>
                  <c:y val="-0.158395238542017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E2-4D01-85CD-4F37D35BC833}"/>
                </c:ext>
              </c:extLst>
            </c:dLbl>
            <c:dLbl>
              <c:idx val="3"/>
              <c:layout>
                <c:manualLayout>
                  <c:x val="3.4554314774734106E-2"/>
                  <c:y val="-4.1832215417517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E2-4D01-85CD-4F37D35BC83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22" dirty="0" smtClean="0">
                        <a:solidFill>
                          <a:schemeClr val="tx1"/>
                        </a:solidFill>
                      </a:rPr>
                      <a:t>0,05%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E2-4D01-85CD-4F37D35BC833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203200" dist="76200" dir="5400000" algn="ctr" rotWithShape="0">
                  <a:srgbClr val="000000">
                    <a:alpha val="99000"/>
                  </a:srgbClr>
                </a:outerShdw>
              </a:effectLst>
            </c:spPr>
            <c:txPr>
              <a:bodyPr/>
              <a:lstStyle/>
              <a:p>
                <a:pPr>
                  <a:defRPr sz="1422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Функционирование местной администрации 2134,696 тыс.рублей</c:v>
                </c:pt>
                <c:pt idx="1">
                  <c:v>Другие общегосударственные вопросы 4638,482 тыс.рублей</c:v>
                </c:pt>
                <c:pt idx="2">
                  <c:v>Обеспечение деятельности финансовых органов 113 тыс.рублей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2134.6959999999999</c:v>
                </c:pt>
                <c:pt idx="1">
                  <c:v>4638.482</c:v>
                </c:pt>
                <c:pt idx="2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E2-4D01-85CD-4F37D35BC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39576227060674"/>
          <c:y val="5.5960495056694995E-2"/>
          <c:w val="0.41660421452377477"/>
          <c:h val="0.94403940248209739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243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9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14300" dist="711200" dir="5400000" algn="ctr" rotWithShape="0">
                  <a:srgbClr val="000000">
                    <a:alpha val="8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AC-4D04-981A-FFFC5DF7A8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2AC-4D04-981A-FFFC5DF7A841}"/>
              </c:ext>
            </c:extLst>
          </c:dPt>
          <c:dLbls>
            <c:dLbl>
              <c:idx val="0"/>
              <c:layout>
                <c:manualLayout>
                  <c:x val="-0.1194149187612269"/>
                  <c:y val="-0.113953960312653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AC-4D04-981A-FFFC5DF7A84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AC-4D04-981A-FFFC5DF7A841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38100" dist="38100" dir="5400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039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 539,612тыс.рублей</c:v>
                </c:pt>
                <c:pt idx="1">
                  <c:v>Благоустройство 4693,507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539.61199999999997</c:v>
                </c:pt>
                <c:pt idx="1">
                  <c:v>4693.5069999999996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C-4D04-981A-FFFC5DF7A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717">
          <a:noFill/>
        </a:ln>
      </c:spPr>
    </c:plotArea>
    <c:legend>
      <c:legendPos val="r"/>
      <c:layout>
        <c:manualLayout>
          <c:xMode val="edge"/>
          <c:yMode val="edge"/>
          <c:x val="7.4150359422422069E-2"/>
          <c:y val="1.8803398833306079E-2"/>
          <c:w val="0.85272913335785372"/>
          <c:h val="0.177777712874911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6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72145517381113E-3"/>
          <c:y val="0.11524571475585958"/>
          <c:w val="0.49533246305966022"/>
          <c:h val="0.7519266915806227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rgbClr val="00CC66"/>
              </a:solidFill>
            </c:spPr>
            <c:extLst>
              <c:ext xmlns:c16="http://schemas.microsoft.com/office/drawing/2014/chart" uri="{C3380CC4-5D6E-409C-BE32-E72D297353CC}">
                <c16:uniqueId val="{00000001-0E5F-448B-86F5-35D8032086DA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3-0E5F-448B-86F5-35D8032086D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0E5F-448B-86F5-35D8032086DA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38-46EF-8FEE-6082989B7DA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5F-448B-86F5-35D8032086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Доходы, получаемые в виде арендной платы за земельные участки (128,388 тыс.рублей)</c:v>
                </c:pt>
                <c:pt idx="1">
                  <c:v>Прочие поступления от использования имущества (715,632 тыс. рублей)</c:v>
                </c:pt>
                <c:pt idx="2">
                  <c:v>Доходы от реализации иного имущества (75,3 тыс.рублей)</c:v>
                </c:pt>
                <c:pt idx="3">
                  <c:v>Доходы от продажи земельных участков (303,698 тыс.рублей)</c:v>
                </c:pt>
                <c:pt idx="4">
                  <c:v>Штрафы (3,452 тыс. рублей)</c:v>
                </c:pt>
                <c:pt idx="5">
                  <c:v>Доходы от оказания платных услуг (5,072 тыс. рублей)</c:v>
                </c:pt>
                <c:pt idx="6">
                  <c:v>Прочие поступления от использования имущества (34,067 тыс. рублей)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128.38800000000001</c:v>
                </c:pt>
                <c:pt idx="1">
                  <c:v>715.63199999999995</c:v>
                </c:pt>
                <c:pt idx="2">
                  <c:v>75.3</c:v>
                </c:pt>
                <c:pt idx="3">
                  <c:v>303.69799999999998</c:v>
                </c:pt>
                <c:pt idx="4">
                  <c:v>3.452</c:v>
                </c:pt>
                <c:pt idx="5">
                  <c:v>5.0720000000000001</c:v>
                </c:pt>
                <c:pt idx="6">
                  <c:v>34.067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5F-448B-86F5-35D803208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6500381770460514"/>
          <c:y val="1.9070156391093687E-3"/>
          <c:w val="0.5335264853256978"/>
          <c:h val="0.99809298436089067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329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4"/>
          <c:dPt>
            <c:idx val="1"/>
            <c:bubble3D val="0"/>
            <c:explosion val="45"/>
            <c:extLst>
              <c:ext xmlns:c16="http://schemas.microsoft.com/office/drawing/2014/chart" uri="{C3380CC4-5D6E-409C-BE32-E72D297353CC}">
                <c16:uniqueId val="{00000000-3DA7-4B67-AB88-DF014DBA1539}"/>
              </c:ext>
            </c:extLst>
          </c:dPt>
          <c:dPt>
            <c:idx val="2"/>
            <c:bubble3D val="0"/>
            <c:explosion val="42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2-3DA7-4B67-AB88-DF014DBA1539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</c:spPr>
            <c:extLst>
              <c:ext xmlns:c16="http://schemas.microsoft.com/office/drawing/2014/chart" uri="{C3380CC4-5D6E-409C-BE32-E72D297353CC}">
                <c16:uniqueId val="{00000004-3DA7-4B67-AB88-DF014DBA1539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A7-4B67-AB88-DF014DBA1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 (10177тыс.рублей)</c:v>
                </c:pt>
                <c:pt idx="1">
                  <c:v>Субсидии (38125,9 тыс. рублей)</c:v>
                </c:pt>
                <c:pt idx="2">
                  <c:v>Субвенции (305,8 тыс рублей)</c:v>
                </c:pt>
                <c:pt idx="3">
                  <c:v>Иные межбюджетные трансферты (4738,39тыс. рублей)</c:v>
                </c:pt>
                <c:pt idx="4">
                  <c:v>Прочие безвозмездные поступления (60 тыс.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10177</c:v>
                </c:pt>
                <c:pt idx="1">
                  <c:v>38125.9</c:v>
                </c:pt>
                <c:pt idx="2">
                  <c:v>305.8</c:v>
                </c:pt>
                <c:pt idx="3">
                  <c:v>4738.3900000000003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A7-4B67-AB88-DF014DBA1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195351333987872"/>
          <c:w val="0.5422101877503771"/>
          <c:h val="0.75097789005882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482600" dist="330200" dir="3480000" sx="109000" sy="109000" rotWithShape="0">
                <a:srgbClr val="000000">
                  <a:alpha val="58000"/>
                </a:srgbClr>
              </a:outerShdw>
            </a:effectLst>
          </c:spPr>
          <c:explosion val="26"/>
          <c:dPt>
            <c:idx val="0"/>
            <c:bubble3D val="0"/>
            <c:spPr>
              <a:solidFill>
                <a:srgbClr val="FF0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4A-4EC4-9C4C-B5184EA3664F}"/>
              </c:ext>
            </c:extLst>
          </c:dPt>
          <c:dPt>
            <c:idx val="1"/>
            <c:bubble3D val="0"/>
            <c:spPr>
              <a:solidFill>
                <a:srgbClr val="FF33CC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4A-4EC4-9C4C-B5184EA3664F}"/>
              </c:ext>
            </c:extLst>
          </c:dPt>
          <c:dPt>
            <c:idx val="3"/>
            <c:bubble3D val="0"/>
            <c:spPr>
              <a:solidFill>
                <a:srgbClr val="66FF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4A-4EC4-9C4C-B5184EA3664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4A-4EC4-9C4C-B5184EA3664F}"/>
              </c:ext>
            </c:extLst>
          </c:dPt>
          <c:dPt>
            <c:idx val="5"/>
            <c:bubble3D val="0"/>
            <c:spPr>
              <a:solidFill>
                <a:srgbClr val="9900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74A-4EC4-9C4C-B5184EA3664F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effectLst>
                <a:outerShdw blurRad="482600" dir="3480000" sx="102000" sy="102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74A-4EC4-9C4C-B5184EA3664F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74A-4EC4-9C4C-B5184EA3664F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74A-4EC4-9C4C-B5184EA3664F}"/>
              </c:ext>
            </c:extLst>
          </c:dPt>
          <c:dPt>
            <c:idx val="9"/>
            <c:bubble3D val="0"/>
            <c:spPr>
              <a:solidFill>
                <a:srgbClr val="FF66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74A-4EC4-9C4C-B5184EA3664F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74A-4EC4-9C4C-B5184EA3664F}"/>
              </c:ext>
            </c:extLst>
          </c:dPt>
          <c:dPt>
            <c:idx val="11"/>
            <c:bubble3D val="0"/>
            <c:spPr>
              <a:solidFill>
                <a:srgbClr val="66FF33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74A-4EC4-9C4C-B5184EA3664F}"/>
              </c:ext>
            </c:extLst>
          </c:dPt>
          <c:cat>
            <c:strRef>
              <c:f>Лист1!$A$2:$A$7</c:f>
              <c:strCache>
                <c:ptCount val="6"/>
                <c:pt idx="0">
                  <c:v>Культура, кинематография (49078,1тыс.руб.)</c:v>
                </c:pt>
                <c:pt idx="1">
                  <c:v>Общегосударственные вопросы (6886,178тыс.руб.)</c:v>
                </c:pt>
                <c:pt idx="2">
                  <c:v>Социальная политика (112,744 тыс.руб.)</c:v>
                </c:pt>
                <c:pt idx="3">
                  <c:v>Жилищно-коммунальное хозяйство (5233,119 тыс.руб.)</c:v>
                </c:pt>
                <c:pt idx="4">
                  <c:v>Национальная безопасность и правохранительная деятельность (81,915 тыс.руб.)</c:v>
                </c:pt>
                <c:pt idx="5">
                  <c:v>Национальная оборона ( 253,1тыс.руб.)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49078.1</c:v>
                </c:pt>
                <c:pt idx="1">
                  <c:v>6886.1779999999999</c:v>
                </c:pt>
                <c:pt idx="2">
                  <c:v>112.744</c:v>
                </c:pt>
                <c:pt idx="3">
                  <c:v>5233.1189999999997</c:v>
                </c:pt>
                <c:pt idx="4">
                  <c:v>81.915000000000006</c:v>
                </c:pt>
                <c:pt idx="5">
                  <c:v>253.1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74A-4EC4-9C4C-B5184EA36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3494879755057734"/>
          <c:y val="9.5851233142269093E-2"/>
          <c:w val="0.45479962721342027"/>
          <c:h val="0.88125894134477822"/>
        </c:manualLayout>
      </c:layout>
      <c:overlay val="0"/>
      <c:spPr>
        <a:solidFill>
          <a:srgbClr val="CCECFF"/>
        </a:solidFill>
      </c:spPr>
      <c:txPr>
        <a:bodyPr/>
        <a:lstStyle/>
        <a:p>
          <a:pPr>
            <a:defRPr sz="1155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5">
        <a:lumMod val="20000"/>
        <a:lumOff val="80000"/>
      </a:schemeClr>
    </a:solid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733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культуру, кинематографию</c:v>
                </c:pt>
                <c:pt idx="1">
                  <c:v>социальную политику </c:v>
                </c:pt>
                <c:pt idx="2">
                  <c:v>общегосударственные вопросы </c:v>
                </c:pt>
                <c:pt idx="3">
                  <c:v>жилищно-коммунальное хозяйство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0.77</c:v>
                </c:pt>
                <c:pt idx="1">
                  <c:v>0.01</c:v>
                </c:pt>
                <c:pt idx="2">
                  <c:v>0.11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7-4A7D-85CD-5125E63F6C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0627731426301179"/>
          <c:y val="0"/>
          <c:w val="0.38418752483114826"/>
          <c:h val="0.9973441239308173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339174530826039"/>
          <c:y val="1.4684794357955546E-2"/>
        </c:manualLayout>
      </c:layout>
      <c:overlay val="0"/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85362905510483E-2"/>
          <c:y val="0.34512427248117716"/>
          <c:w val="0.76506440321575409"/>
          <c:h val="0.59849054960251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(22376,146тыс.рублей)</c:v>
                </c:pt>
                <c:pt idx="1">
                  <c:v>непрограмные расходы (6724,874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22376.146000000001</c:v>
                </c:pt>
                <c:pt idx="1">
                  <c:v>6724.8739999999998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8-42ED-9F4B-48CC581AB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468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ECFF"/>
    </a:solidFill>
  </c:spPr>
  <c:txPr>
    <a:bodyPr/>
    <a:lstStyle/>
    <a:p>
      <a:pPr>
        <a:defRPr sz="1166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/>
      <c:overlay val="0"/>
    </c:title>
    <c:autoTitleDeleted val="0"/>
    <c:view3D>
      <c:rotX val="50"/>
      <c:rotY val="10"/>
      <c:rAngAx val="0"/>
      <c:perspective val="1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37955570264347E-2"/>
          <c:y val="0.29177269428151997"/>
          <c:w val="0.87741143700271662"/>
          <c:h val="0.595546946260032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c:spPr>
          <c:explosion val="74"/>
          <c:dPt>
            <c:idx val="1"/>
            <c:bubble3D val="0"/>
            <c:explosion val="23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B0A-4808-955C-28885CE73E2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(53229,979 тыс.рублей)</c:v>
                </c:pt>
                <c:pt idx="1">
                  <c:v>непрограмные расходы                               (8415,177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53229.978999999999</c:v>
                </c:pt>
                <c:pt idx="1">
                  <c:v>8415.1769999999997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0A-4808-955C-28885CE73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338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6.824799785980612E-2"/>
          <c:w val="0.98039598250653093"/>
          <c:h val="0.2353243090034153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092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87409755811036"/>
          <c:y val="0.32197918257438574"/>
          <c:w val="0.77178466922870337"/>
          <c:h val="0.631500088823509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(44354,235 тыс.рублей)</c:v>
                </c:pt>
                <c:pt idx="1">
                  <c:v>непрограмные расходы (6970,666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44354.235000000001</c:v>
                </c:pt>
                <c:pt idx="1">
                  <c:v>6970.6660000000002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9-46FA-8E46-51C222DFE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172">
          <a:noFill/>
        </a:ln>
      </c:spPr>
    </c:plotArea>
    <c:legend>
      <c:legendPos val="t"/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EE2F7"/>
    </a:solidFill>
  </c:spPr>
  <c:txPr>
    <a:bodyPr/>
    <a:lstStyle/>
    <a:p>
      <a:pPr>
        <a:defRPr sz="1145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.2</c:v>
                </c:pt>
              </c:strCache>
            </c:strRef>
          </c:tx>
          <c:spPr>
            <a:effectLst>
              <a:outerShdw blurRad="63500" dist="838200" dir="6600000" algn="ctr" rotWithShape="0">
                <a:srgbClr val="000000">
                  <a:alpha val="22000"/>
                </a:srgbClr>
              </a:outerShdw>
            </a:effectLst>
          </c:spPr>
          <c:explosion val="31"/>
          <c:dPt>
            <c:idx val="0"/>
            <c:bubble3D val="0"/>
            <c:spPr>
              <a:solidFill>
                <a:srgbClr val="FFFF00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A1-49F2-928D-D7BD289D3F0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A1-49F2-928D-D7BD289D3F04}"/>
              </c:ext>
            </c:extLst>
          </c:dPt>
          <c:dPt>
            <c:idx val="2"/>
            <c:bubble3D val="0"/>
            <c:spPr>
              <a:solidFill>
                <a:srgbClr val="F27477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A1-49F2-928D-D7BD289D3F0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A1-49F2-928D-D7BD289D3F04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1-49F2-928D-D7BD289D3F04}"/>
                </c:ext>
              </c:extLst>
            </c:dLbl>
            <c:spPr>
              <a:effectLst>
                <a:outerShdw blurRad="127000" dist="25400" dir="6120000" algn="ctr" rotWithShape="0">
                  <a:srgbClr val="000000">
                    <a:alpha val="94000"/>
                  </a:srgbClr>
                </a:outerShdw>
              </a:effectLst>
            </c:spPr>
            <c:txPr>
              <a:bodyPr/>
              <a:lstStyle/>
              <a:p>
                <a:pPr>
                  <a:defRPr sz="139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Социальное обеспечение населения 11 тыс.рублей</c:v>
                </c:pt>
                <c:pt idx="1">
                  <c:v>Пенсионное обеспечение 101,744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101.744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A1-49F2-928D-D7BD289D3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39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65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0.54925</cdr:x>
      <cdr:y>0.35539</cdr:y>
    </cdr:from>
    <cdr:to>
      <cdr:x>0.81531</cdr:x>
      <cdr:y>0.4818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190" y="2024831"/>
          <a:ext cx="2232227" cy="720226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6813,15 тыс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рублей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0.20595</cdr:x>
      <cdr:y>0.79773</cdr:y>
    </cdr:from>
    <cdr:to>
      <cdr:x>0.47201</cdr:x>
      <cdr:y>0.92414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27870" y="4545111"/>
          <a:ext cx="2232227" cy="720226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1265,61тыс</a:t>
          </a:r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рублей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0.03446</cdr:x>
      <cdr:y>0.82519</cdr:y>
    </cdr:from>
    <cdr:to>
      <cdr:x>0.43851</cdr:x>
      <cdr:y>0.94636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2501" y="4413349"/>
          <a:ext cx="3312341" cy="648052"/>
        </a:xfrm>
        <a:prstGeom xmlns:a="http://schemas.openxmlformats.org/drawingml/2006/main" prst="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61645,156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0.0849</cdr:x>
      <cdr:y>0.80486</cdr:y>
    </cdr:from>
    <cdr:to>
      <cdr:x>0.85276</cdr:x>
      <cdr:y>0.96359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15775" y="4176464"/>
          <a:ext cx="1951507" cy="823657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29101,020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0.16289</cdr:x>
      <cdr:y>0.81363</cdr:y>
    </cdr:from>
    <cdr:to>
      <cdr:x>0.89536</cdr:x>
      <cdr:y>0.97686</cdr:y>
    </cdr:to>
    <cdr:sp macro="" textlink="">
      <cdr:nvSpPr>
        <cdr:cNvPr id="3" name="Прямоугольник с двумя скругленными противолежащими углами 2"/>
        <cdr:cNvSpPr/>
      </cdr:nvSpPr>
      <cdr:spPr>
        <a:xfrm xmlns:a="http://schemas.openxmlformats.org/drawingml/2006/main">
          <a:off x="452488" y="4218513"/>
          <a:ext cx="2034766" cy="84631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61645,156</a:t>
          </a:r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0.0798</cdr:x>
      <cdr:y>0.81353</cdr:y>
    </cdr:from>
    <cdr:to>
      <cdr:x>0.96656</cdr:x>
      <cdr:y>0.97226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16024" y="4176464"/>
          <a:ext cx="2400425" cy="814884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51324,901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7762" cy="37179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fld id="{15BCD32B-EBC5-4CAD-B6C5-1C1F7EAB9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4A88AD-D6AA-477E-A7E4-868140D0FF2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8EC3AE-BFC0-4BE7-93F5-458BF4B10BA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8EC3AE-BFC0-4BE7-93F5-458BF4B10BA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038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E7E865-4CEB-4E7C-9B61-591C709A21FF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8D8348-04FB-4612-B0C5-85AF5C9AF929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34C340B-9CF4-43C3-A54C-EF32EF6BC61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9F4A5C-AD02-4910-A1FB-6ED3F01C767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1184EA8-0B66-43A8-BCDA-7F862F31B3E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46650" cy="3709987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13375" cy="44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B829651-0D88-48E0-B1C0-C2FD0AFC2CF8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9384C66-8C6B-430F-BC3B-3816ADEC7A9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D0914B-DA1D-4493-8F35-DCEE35CDCBC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125589D-02F0-410E-BC11-FE9BC676F973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73E449C-AF7D-446C-AF72-3BE4398DDB6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2857C-3E7B-44FC-ABCE-F30C02B0A8B9}" type="slidenum">
              <a:rPr lang="ru-RU" altLang="ru-RU" smtClean="0"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mtClean="0">
              <a:ea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05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6D3104-7B3A-4785-AAE9-442E627E63E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841750" y="9428163"/>
            <a:ext cx="2908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904B41-552D-415B-B3B3-EB2BF6C2359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41750" y="9428163"/>
            <a:ext cx="29130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2AFCC4-F368-456D-A486-BB4C3C292761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21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DD4955-BC0D-4D78-9034-E3C1D25459EF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3841750" y="9428163"/>
            <a:ext cx="2924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94C2B6-6289-4864-A1FA-7A6D600A20C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8" name="Text Box 6"/>
          <p:cNvSpPr txBox="1">
            <a:spLocks noChangeArrowheads="1"/>
          </p:cNvSpPr>
          <p:nvPr/>
        </p:nvSpPr>
        <p:spPr bwMode="auto">
          <a:xfrm>
            <a:off x="3841750" y="9428163"/>
            <a:ext cx="29257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F5368A-6CB8-4BDF-8055-28B2DEABAF9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9" name="Text Box 7"/>
          <p:cNvSpPr txBox="1">
            <a:spLocks noChangeArrowheads="1"/>
          </p:cNvSpPr>
          <p:nvPr/>
        </p:nvSpPr>
        <p:spPr bwMode="auto">
          <a:xfrm>
            <a:off x="3841750" y="9428163"/>
            <a:ext cx="2927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F1FDF9B-7295-43A4-9F82-EF0154910C4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0" name="Text Box 8"/>
          <p:cNvSpPr txBox="1">
            <a:spLocks noChangeArrowheads="1"/>
          </p:cNvSpPr>
          <p:nvPr/>
        </p:nvSpPr>
        <p:spPr bwMode="auto">
          <a:xfrm>
            <a:off x="3841750" y="9428163"/>
            <a:ext cx="29321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8EBC31-521A-4145-BAED-5E5F1AB9C57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1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92" name="Text Box 10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824C7B0-EF88-46A1-AF26-3E8DE4DDC8D6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4068-BE37-49F6-89E5-71D555EA6F3D}" type="datetime1">
              <a:rPr lang="en-US" smtClean="0"/>
              <a:pPr>
                <a:defRPr/>
              </a:pPr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4EF4E-7754-48B2-95A8-6D666864B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49663-EF86-431A-B150-2D0FC03455C6}" type="datetime1">
              <a:rPr lang="en-US" smtClean="0"/>
              <a:pPr>
                <a:defRPr/>
              </a:pPr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1C64-566E-4572-84C0-1570180B4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EC125-75D3-43FD-9C41-0FDE3877D70E}" type="datetime1">
              <a:rPr lang="en-US" smtClean="0"/>
              <a:pPr>
                <a:defRPr/>
              </a:pPr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8CFF5-96F6-4BB6-906A-307E4AA00E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DA19-1B95-48EC-A5ED-83219E6E1BD5}" type="datetime1">
              <a:rPr lang="en-US" smtClean="0"/>
              <a:pPr>
                <a:defRPr/>
              </a:pPr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79430-D12E-425C-B663-2CF2A4D56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935F1-30C3-45B9-A89C-0A838137203D}" type="datetime1">
              <a:rPr lang="en-US" smtClean="0"/>
              <a:pPr>
                <a:defRPr/>
              </a:pPr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24834-4293-4DCB-A56D-16769F0B0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CF620-2C50-4266-BC95-FDCFC87D41E3}" type="datetime1">
              <a:rPr lang="en-US" smtClean="0"/>
              <a:pPr>
                <a:defRPr/>
              </a:pPr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8FAEB-AF00-484B-96A9-DD6E44B610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E0D33-BD68-47FC-89EA-7EA4EF0B917C}" type="datetime1">
              <a:rPr lang="en-US" smtClean="0"/>
              <a:pPr>
                <a:defRPr/>
              </a:pPr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1C098-DB2E-4675-9449-91B3A25F22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C1991-71F0-43FB-918E-6301D736704B}" type="datetime1">
              <a:rPr lang="en-US" smtClean="0"/>
              <a:pPr>
                <a:defRPr/>
              </a:pPr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C2698-5DB9-4A71-AE84-CE648FDA7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34604-D72B-4CDD-8AFF-FF35BE3F3F38}" type="datetime1">
              <a:rPr lang="en-US" smtClean="0"/>
              <a:pPr>
                <a:defRPr/>
              </a:pPr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DDD4C-1B88-4240-BC30-DA6EB1151A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B7F39-A75B-4A77-BED7-461AA8909E00}" type="datetime1">
              <a:rPr lang="en-US" smtClean="0"/>
              <a:pPr>
                <a:defRPr/>
              </a:pPr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26811-0C1A-4A68-8F24-1005A7BD61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4CB11-FA36-4DC9-8342-31081B850B1C}" type="datetime1">
              <a:rPr lang="en-US" smtClean="0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AD29-E6EF-4B4C-8485-449AFC75C9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34BF7F-6C5A-49C6-A691-8399F5990B5A}" type="datetime1">
              <a:rPr lang="en-US" smtClean="0"/>
              <a:pPr>
                <a:defRPr/>
              </a:pPr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F89A34-33AF-4F24-90CB-7C58D9E532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47638" y="2780929"/>
            <a:ext cx="8713787" cy="4248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73050" indent="-268288"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решени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Совета народных депутатов муниципального образования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30.05.2023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исполнении бюджета  муниципального образования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год» 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279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dirty="0" smtClean="0">
                <a:solidFill>
                  <a:srgbClr val="7030A0"/>
                </a:solidFill>
                <a:latin typeface="Candara" pitchFamily="34" charset="0"/>
              </a:rPr>
              <a:t>«Бюджет для граждан»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7504" y="260648"/>
            <a:ext cx="8856984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Главным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налоговых доходов являются платежи, администрируемые межрайонной ИФНС России №3 по Владимирской области. Удельный вес налоговых доходов в собственных доходах составил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84,33%.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в бюджет налоговых доходов в сумме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6813,15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104,56%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годовому плану. В структуре налоговых доходов бюджета поступление федеральных налогов составляет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16,7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,местных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составляют: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–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74,0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–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9,2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16,7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Поступление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составило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137,5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при плане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земельного налога с организаций составило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2494,466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2160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земельного налога с физических лиц составило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48,886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2500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налога на имущество физических лиц составило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627,962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единого сельскохозяйственного налога 0,36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0,36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в бюджет муниципального образования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3,95тыс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при плане 4,0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217001"/>
              </p:ext>
            </p:extLst>
          </p:nvPr>
        </p:nvGraphicFramePr>
        <p:xfrm>
          <a:off x="323850" y="900113"/>
          <a:ext cx="8389938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9525"/>
            <a:ext cx="8245475" cy="9350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Структура неналоговых доходов местного бюджета за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2022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6448"/>
            <a:ext cx="8712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Неналоговых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за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мобилизовано в бюджет муниципального образования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1265,61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100,79%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годовых бюджетных назначений.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основных источников неналоговых доходов являются доходы от использования муниципального имущества. В общей сумме неналоговых доходов доходы от использования  имущества, находящегося в государственной и муниципальной собственности составляют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68,59%,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поступило в отчетном периоде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878,088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по значимости и сумме источником неналоговых доходов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являются доходы от продажи материальных и нематериальных активов (имущество и земельные участки) 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378,998тыс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выполнение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100%.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вида штрафов за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3,452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98,63%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годовым назначениям.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Кроме этого, в неналоговых доходах учтены поступления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оказания платных услуг и компенсации затрат государства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5,072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8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(53415,42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тыс. руб.)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671763" y="2393950"/>
            <a:ext cx="42116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800">
                <a:solidFill>
                  <a:srgbClr val="073E87"/>
                </a:solidFill>
                <a:latin typeface="Candara" pitchFamily="34" charset="0"/>
              </a:rPr>
              <a:t>                                          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549511"/>
              </p:ext>
            </p:extLst>
          </p:nvPr>
        </p:nvGraphicFramePr>
        <p:xfrm>
          <a:off x="467519" y="1371555"/>
          <a:ext cx="8208962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bydjet-06\Рабочий стол\картинки для призентации\ф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1628800"/>
            <a:ext cx="7012301" cy="4896544"/>
          </a:xfr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858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Исполнение расходов бюджета муниципального образования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</a:rPr>
              <a:t>Симское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за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2022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4025" y="0"/>
            <a:ext cx="8207375" cy="11747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Распределение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 по разделам бюджетной классификации за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2022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год </a:t>
            </a:r>
          </a:p>
          <a:p>
            <a:pPr algn="r" eaLnBrk="1" hangingPunct="1">
              <a:buSzPct val="100000"/>
              <a:defRPr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54327"/>
              </p:ext>
            </p:extLst>
          </p:nvPr>
        </p:nvGraphicFramePr>
        <p:xfrm>
          <a:off x="468313" y="1146175"/>
          <a:ext cx="8207375" cy="3303144"/>
        </p:xfrm>
        <a:graphic>
          <a:graphicData uri="http://schemas.openxmlformats.org/drawingml/2006/table">
            <a:tbl>
              <a:tblPr/>
              <a:tblGrid>
                <a:gridCol w="489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7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План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бюджета - ИТОГО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62072,572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45693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61645,156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6910,569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6886,178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253,1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253,1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81,915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81,915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5636,144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5233,119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3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Культура,  кинематография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49078,1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49078,1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112,743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112,743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776" name="Line 16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92125" y="-26988"/>
            <a:ext cx="8229600" cy="10080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882064"/>
              </p:ext>
            </p:extLst>
          </p:nvPr>
        </p:nvGraphicFramePr>
        <p:xfrm>
          <a:off x="473075" y="1031875"/>
          <a:ext cx="8197850" cy="53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5600" y="332656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833438" y="836613"/>
            <a:ext cx="7416800" cy="1538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исполнения расходов бюджета муниципального образования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отчетный период наибольший удельный вес имеют бюджетные ассигнования на культуру, кинематографию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79,6%),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(8,5%)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общегосударственные вопросы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11,2%),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политику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(0,2%).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651822"/>
              </p:ext>
            </p:extLst>
          </p:nvPr>
        </p:nvGraphicFramePr>
        <p:xfrm>
          <a:off x="514349" y="2924944"/>
          <a:ext cx="7991475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366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рамках муниципальных программ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17500" y="836613"/>
            <a:ext cx="8502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Расходы бюджета муниципального образования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за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год составили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61645,156 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тыс. руб., из них на реализацию муниципальных программ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53229,979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тыс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. рублей, что составляет 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86,3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% от общего объема  расходов за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год (тыс. руб.)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57502"/>
              </p:ext>
            </p:extLst>
          </p:nvPr>
        </p:nvGraphicFramePr>
        <p:xfrm>
          <a:off x="468313" y="1628775"/>
          <a:ext cx="8424862" cy="5069462"/>
        </p:xfrm>
        <a:graphic>
          <a:graphicData uri="http://schemas.openxmlformats.org/drawingml/2006/table">
            <a:tbl>
              <a:tblPr/>
              <a:tblGrid>
                <a:gridCol w="554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985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за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(тыс. рублей)</a:t>
                      </a: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План 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Факт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4" marR="89994" marT="89688" marB="45698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53596,074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53229,979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первичных мер пожарной безопасности охраны жизни людей на водных объектах на территории муниципального образования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2022-2024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81,915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81,915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2022-2024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2425,816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2059,721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84,9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2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"Развитие культуры 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49078,1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49078,1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«Комплексное развитие сельских территорий муниципального образования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Юрьев-Польского района  на 2020- 2022  годы и на период до 2025 года»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2010,243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2010,243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2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8313" y="-26988"/>
            <a:ext cx="8229600" cy="12239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745457"/>
              </p:ext>
            </p:extLst>
          </p:nvPr>
        </p:nvGraphicFramePr>
        <p:xfrm>
          <a:off x="6156425" y="1268760"/>
          <a:ext cx="2541488" cy="518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94929"/>
              </p:ext>
            </p:extLst>
          </p:nvPr>
        </p:nvGraphicFramePr>
        <p:xfrm>
          <a:off x="468313" y="1268759"/>
          <a:ext cx="2900760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141873"/>
              </p:ext>
            </p:extLst>
          </p:nvPr>
        </p:nvGraphicFramePr>
        <p:xfrm>
          <a:off x="3419872" y="1268760"/>
          <a:ext cx="2706961" cy="513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1950" y="360363"/>
            <a:ext cx="8372475" cy="60928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79425" y="908050"/>
            <a:ext cx="81375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</a:t>
            </a: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Что такое «Бюджет»?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79425" y="2578100"/>
            <a:ext cx="81375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Что такое «Бюджет для граждан»?    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</a:t>
            </a:r>
            <a:endParaRPr lang="en-US" alt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Бюджет для граждан – это документ, содержащий основные 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положения проекта решения о бюджете и отчета о его исполнении в доступной и понятной форме, разрабатываемый в целях ознакомления граждан с основными задачами и приоритетными направлениями бюджетной политики, основными этапами формирования и исполнения бюджета, источниками доходов бюджета, обоснованиями бюджетных расходов, планируемыми и достигнутыми результатами использования бюджетных ассигнований </a:t>
            </a:r>
          </a:p>
        </p:txBody>
      </p:sp>
      <p:pic>
        <p:nvPicPr>
          <p:cNvPr id="10245" name="Picture 5" descr="C:\Documents and Settings\bydjet-06\Рабочий стол\33192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73688"/>
            <a:ext cx="21621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6611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исполнения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2020-2022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836613"/>
            <a:ext cx="9036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22159"/>
              </p:ext>
            </p:extLst>
          </p:nvPr>
        </p:nvGraphicFramePr>
        <p:xfrm>
          <a:off x="539552" y="1006475"/>
          <a:ext cx="8136136" cy="4446481"/>
        </p:xfrm>
        <a:graphic>
          <a:graphicData uri="http://schemas.openxmlformats.org/drawingml/2006/table">
            <a:tbl>
              <a:tblPr/>
              <a:tblGrid>
                <a:gridCol w="54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89985" marR="89985" marT="89688" marB="45697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22188,092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44354,235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53229,979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"Развитие культуры и туризма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2014-2020 годы"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39312,5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49078,1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2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"Обеспечение первичных мер пожарной безопасности, охраны жизни людей на водных объектах на территории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2019-2021 годы"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81,545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81,915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2019-2021 годы"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2178,730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1665,1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2059,721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дворовых и общественных территорий в населенных пунктах муниципального 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2018-2022 годы"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"Борьба с борщевиком Сосновского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территрии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2019-2023 годы"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49,8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6611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исполнения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2018-2020 годы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836613"/>
            <a:ext cx="9036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50532"/>
              </p:ext>
            </p:extLst>
          </p:nvPr>
        </p:nvGraphicFramePr>
        <p:xfrm>
          <a:off x="468313" y="1006475"/>
          <a:ext cx="8207375" cy="1255312"/>
        </p:xfrm>
        <a:graphic>
          <a:graphicData uri="http://schemas.openxmlformats.org/drawingml/2006/table">
            <a:tbl>
              <a:tblPr/>
              <a:tblGrid>
                <a:gridCol w="555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«Комплексное развитие сельских территорий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 на 2020- 2022  годы и на период до 2025 года»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4710,382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3295,091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2010,243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0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3430" y="1189038"/>
            <a:ext cx="8302095" cy="54529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0825" y="-25400"/>
            <a:ext cx="8445500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муниципальном образовании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Юрьев-Польского района»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07734"/>
              </p:ext>
            </p:extLst>
          </p:nvPr>
        </p:nvGraphicFramePr>
        <p:xfrm>
          <a:off x="467544" y="1412775"/>
          <a:ext cx="8177981" cy="1810656"/>
        </p:xfrm>
        <a:graphic>
          <a:graphicData uri="http://schemas.openxmlformats.org/drawingml/2006/table">
            <a:tbl>
              <a:tblPr/>
              <a:tblGrid>
                <a:gridCol w="74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4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</a:txBody>
                  <a:tcPr marL="28080" marR="291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28080" marR="29160" marT="36006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28080" marR="29160" marT="32405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28080" marR="29160" marT="28805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28080" marR="29160" marT="2160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30"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Подпрограмма 2.Культура и искусство»</a:t>
                      </a:r>
                    </a:p>
                  </a:txBody>
                  <a:tcPr marL="28080" marR="29160" marT="14402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9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Количество мероприятий, проведенных силами культурно-досуговых учреждений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ед.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Количество зрителей на культурно-досуговых мероприятиях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чел.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3850" y="0"/>
            <a:ext cx="8424863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0" eaLnBrk="1" hangingPunct="1">
              <a:lnSpc>
                <a:spcPct val="86000"/>
              </a:lnSpc>
              <a:buSzPct val="100000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сельских территорий муниципального образования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Юрьев-Польского района  на 2020- 2022  годы и на период до 2025 года»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74926"/>
              </p:ext>
            </p:extLst>
          </p:nvPr>
        </p:nvGraphicFramePr>
        <p:xfrm>
          <a:off x="539750" y="1412875"/>
          <a:ext cx="7920038" cy="2072935"/>
        </p:xfrm>
        <a:graphic>
          <a:graphicData uri="http://schemas.openxmlformats.org/drawingml/2006/table">
            <a:tbl>
              <a:tblPr/>
              <a:tblGrid>
                <a:gridCol w="34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59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911969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Наименование показателя (индикатора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)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Единица измерения: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План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2022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г.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Факт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2022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г.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9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Удовлетворение потребностей сельского населения в комфортных условиях жизни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%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3" y="360363"/>
            <a:ext cx="8196262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00063" y="0"/>
            <a:ext cx="8175625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0"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первичных мер пожарной безопасности, охраны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жизни людей на водных объектах на территории муниципального образования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годы"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93998"/>
              </p:ext>
            </p:extLst>
          </p:nvPr>
        </p:nvGraphicFramePr>
        <p:xfrm>
          <a:off x="900113" y="1412875"/>
          <a:ext cx="7345361" cy="2905102"/>
        </p:xfrm>
        <a:graphic>
          <a:graphicData uri="http://schemas.openxmlformats.org/drawingml/2006/table">
            <a:tbl>
              <a:tblPr/>
              <a:tblGrid>
                <a:gridCol w="42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1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2021 г.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2021г.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комплекса мер, направленных на повышение готовности администрации муниципального образования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к обеспечению первичных мер пожарной безопасности, безопасности людей в пожароопасный период,  на водных объектах в осенне-зимний период, купальный период, период половодья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kern="150" dirty="0" smtClean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20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kern="150" dirty="0" smtClean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20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2113" y="4763"/>
            <a:ext cx="8283575" cy="11191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пунктов муниципального образования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3279"/>
              </p:ext>
            </p:extLst>
          </p:nvPr>
        </p:nvGraphicFramePr>
        <p:xfrm>
          <a:off x="392113" y="1123950"/>
          <a:ext cx="8324850" cy="3654029"/>
        </p:xfrm>
        <a:graphic>
          <a:graphicData uri="http://schemas.openxmlformats.org/drawingml/2006/table">
            <a:tbl>
              <a:tblPr/>
              <a:tblGrid>
                <a:gridCol w="44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453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46618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39240" marR="39240" marT="5398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количество </a:t>
                      </a: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ликвидированных свалок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Площадь скашивания сорной растительности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9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Спиливание и уборка аварийных деревьев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 уличного освещения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Оборудование детских площадок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Строительство шахтных колодцев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643054"/>
              </p:ext>
            </p:extLst>
          </p:nvPr>
        </p:nvGraphicFramePr>
        <p:xfrm>
          <a:off x="1022350" y="1463675"/>
          <a:ext cx="7243763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«Социальная политика» за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021000"/>
              </p:ext>
            </p:extLst>
          </p:nvPr>
        </p:nvGraphicFramePr>
        <p:xfrm>
          <a:off x="806450" y="2184400"/>
          <a:ext cx="75311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 расходов  по разделу «Общегосударственные вопросы»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530473"/>
              </p:ext>
            </p:extLst>
          </p:nvPr>
        </p:nvGraphicFramePr>
        <p:xfrm>
          <a:off x="899592" y="1556792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 по разделу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за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844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r="5400000" algn="ctr" rotWithShape="0">
              <a:srgbClr val="000000">
                <a:alpha val="91000"/>
              </a:srgbClr>
            </a:outerShdw>
          </a:effectLst>
        </p:spPr>
        <p:txBody>
          <a:bodyPr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buClr>
                <a:srgbClr val="31B6FD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по исполнению бюджета муниципального образования </a:t>
            </a:r>
            <a:r>
              <a:rPr lang="ru-RU" sz="3200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buClr>
                <a:srgbClr val="31B6FD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pic>
        <p:nvPicPr>
          <p:cNvPr id="80899" name="Picture 3" descr="C:\Documents and Settings\bydjet-06\Рабочий стол\картинки для призентации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297573"/>
            <a:ext cx="6340475" cy="4586287"/>
          </a:xfrm>
          <a:prstGeom prst="rect">
            <a:avLst/>
          </a:prstGeom>
          <a:noFill/>
          <a:ln>
            <a:noFill/>
          </a:ln>
          <a:effectLst>
            <a:outerShdw blurRad="152400" dist="165100" dir="5400000" algn="ctr" rotWithShape="0">
              <a:srgbClr val="000000">
                <a:alpha val="82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0850" y="1023938"/>
            <a:ext cx="82438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4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повышение финансовой грамотности населения;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раскрытие информации о бюджете муниципального образования </a:t>
            </a:r>
            <a:r>
              <a:rPr lang="ru-RU" altLang="ru-RU" sz="2000" i="1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i="1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;</a:t>
            </a:r>
            <a:endParaRPr lang="ru-RU" altLang="ru-RU" sz="2000" i="1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099FF"/>
                </a:solidFill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взаимодействие власти и граждан, общественный контроль.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0850" y="0"/>
            <a:ext cx="8243888" cy="7207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цели преследует документ «Бюджет для граждан» :</a:t>
            </a:r>
          </a:p>
        </p:txBody>
      </p:sp>
      <p:pic>
        <p:nvPicPr>
          <p:cNvPr id="11268" name="Рисунок 4" descr="http://images.myshared.ru/29/1306413/slid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84650"/>
            <a:ext cx="3121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97516"/>
              </p:ext>
            </p:extLst>
          </p:nvPr>
        </p:nvGraphicFramePr>
        <p:xfrm>
          <a:off x="539750" y="692150"/>
          <a:ext cx="8352730" cy="4819510"/>
        </p:xfrm>
        <a:graphic>
          <a:graphicData uri="http://schemas.openxmlformats.org/drawingml/2006/table">
            <a:tbl>
              <a:tblPr/>
              <a:tblGrid>
                <a:gridCol w="35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Индекс потребительских цен   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Среднемесячная  номинальная начисленная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заработная плата  работников организаций по Юрьев-Польскому району (без учета субъектов малого  предпринимательства)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40703,5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3.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Прожиточный минимум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2635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4.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Среднегодовая численность населения  за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2650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5.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в расчете на 1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23,205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6.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, 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61494,180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7.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в расчете на 1 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23,262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, 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61645,156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4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жилищно-коммунальное хозяйство в расчете на1 жителя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1,975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жилищно-коммунальное хозяйство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5233,119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71147"/>
              </p:ext>
            </p:extLst>
          </p:nvPr>
        </p:nvGraphicFramePr>
        <p:xfrm>
          <a:off x="755650" y="908050"/>
          <a:ext cx="8064822" cy="2880961"/>
        </p:xfrm>
        <a:graphic>
          <a:graphicData uri="http://schemas.openxmlformats.org/drawingml/2006/table">
            <a:tbl>
              <a:tblPr/>
              <a:tblGrid>
                <a:gridCol w="31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культуру 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расчете на 1 жителя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18,520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культуру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49078,1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0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социальную политику в расчете на 1жителя  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0,043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социальную политику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112,744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район на содержание   работников ОМС в расчете на 1 единицу  штатной численности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1067,348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73050" indent="-268288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 smtClean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 smtClean="0">
              <a:solidFill>
                <a:srgbClr val="073E87"/>
              </a:solidFill>
              <a:latin typeface="Candara" pitchFamily="34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Администрация 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ул. Советская, д. 47,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601830  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Тел:8(49246)5-31-13, факс 8(49246)2-27-81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адрес электронной почты: 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mosimskoe@rambler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ru</a:t>
            </a:r>
            <a:endParaRPr lang="en-US" altLang="ru-RU" sz="1800" dirty="0" smtClean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en-US" altLang="ru-RU" sz="1800" dirty="0" smtClean="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0"/>
            <a:ext cx="8785225" cy="11255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88900" dir="5400000" algn="ctr" rotWithShape="0">
              <a:srgbClr val="000000">
                <a:alpha val="97000"/>
              </a:srgbClr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4400" dirty="0" smtClean="0">
                <a:solidFill>
                  <a:srgbClr val="262699"/>
                </a:solidFill>
                <a:latin typeface="Candara" pitchFamily="34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4" charset="0"/>
              </a:rPr>
              <a:t>                                  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79216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397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2493737" y="1556792"/>
            <a:ext cx="6335712" cy="8636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41300" dist="139700" dir="8220000" sx="102000" sy="102000" algn="ctr" rotWithShape="0">
              <a:srgbClr val="808080">
                <a:alpha val="59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бюджета(планирование)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3041855" y="2769967"/>
            <a:ext cx="5688012" cy="792163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39700" dist="139700" dir="8460000" algn="ctr" rotWithShape="0">
              <a:srgbClr val="808080">
                <a:alpha val="9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3141437" y="3933825"/>
            <a:ext cx="5688012" cy="866775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14300" dist="190500" dir="804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2493737" y="5229200"/>
            <a:ext cx="6408738" cy="865188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15900" dist="50800" dir="1338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финансовый контроль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3357563"/>
            <a:ext cx="2089150" cy="2211387"/>
          </a:xfrm>
          <a:prstGeom prst="rect">
            <a:avLst/>
          </a:prstGeom>
          <a:noFill/>
          <a:ln>
            <a:noFill/>
          </a:ln>
          <a:effectLst>
            <a:outerShdw blurRad="165100" dist="114300" dir="2700000" algn="ctr" rotWithShape="0">
              <a:srgbClr val="808080">
                <a:alpha val="97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1212168"/>
            <a:ext cx="7315200" cy="5486400"/>
          </a:xfrm>
          <a:prstGeom prst="rect">
            <a:avLst/>
          </a:prstGeom>
        </p:spPr>
      </p:pic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01638" y="1052736"/>
            <a:ext cx="8425184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95288" y="-28575"/>
            <a:ext cx="8362950" cy="10096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889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Показатели характеризующие МО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endParaRPr lang="ru-RU" alt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3776663" y="1208088"/>
            <a:ext cx="3671887" cy="1150937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859338" y="3789363"/>
            <a:ext cx="3889375" cy="1152525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3779838" y="1412875"/>
            <a:ext cx="33051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Площадь территории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МО </a:t>
            </a:r>
            <a:r>
              <a:rPr lang="ru-RU" altLang="ru-RU" sz="1400" b="1" dirty="0" err="1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Симское</a:t>
            </a:r>
            <a:endParaRPr lang="ru-RU" altLang="ru-RU" sz="1400" b="1" dirty="0">
              <a:solidFill>
                <a:srgbClr val="262626"/>
              </a:solidFill>
              <a:latin typeface="Arial" charset="0"/>
              <a:cs typeface="Times New Roman" pitchFamily="16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                     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47,2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кв. км.</a:t>
            </a:r>
            <a:endParaRPr lang="ru-RU" altLang="ru-RU" sz="1400" b="1" dirty="0">
              <a:solidFill>
                <a:srgbClr val="26262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401638" y="4818063"/>
            <a:ext cx="4895850" cy="1706562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SzPct val="100000"/>
              <a:defRPr/>
            </a:pP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</a:t>
            </a: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образования </a:t>
            </a:r>
            <a:r>
              <a:rPr lang="ru-RU" alt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Симское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3: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-Казенных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3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ГРБС-1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138738" y="4076700"/>
            <a:ext cx="35147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01.01.2022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2,6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тыс. человек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4"/>
          <p:cNvSpPr>
            <a:spLocks noGrp="1"/>
          </p:cNvSpPr>
          <p:nvPr>
            <p:ph idx="1"/>
          </p:nvPr>
        </p:nvSpPr>
        <p:spPr>
          <a:xfrm>
            <a:off x="323850" y="1341438"/>
            <a:ext cx="7951788" cy="47799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ru-RU" altLang="ru-RU" sz="1800" smtClean="0"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4838" cy="8636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endParaRPr lang="ru-RU" altLang="ru-RU" dirty="0" smtClean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511837"/>
              </p:ext>
            </p:extLst>
          </p:nvPr>
        </p:nvGraphicFramePr>
        <p:xfrm>
          <a:off x="314325" y="1268413"/>
          <a:ext cx="8505825" cy="5515837"/>
        </p:xfrm>
        <a:graphic>
          <a:graphicData uri="http://schemas.openxmlformats.org/drawingml/2006/table">
            <a:tbl>
              <a:tblPr/>
              <a:tblGrid>
                <a:gridCol w="547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5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Наименование показателя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за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за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Доходы 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61055,572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61494,181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3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 том числе: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6334,36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6813,15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неналоговые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1255,64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1265,61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4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безвозмезные  поступления.тыс.руб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53465,572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53415,42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-всего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62072,572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61645,156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9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Дефицит(-),профицит (+),тыс.руб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-1017,0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-150,975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7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Источники финансирования дефицита бюджета –всего.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150,975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5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-кредиты- всего,тыс.руб.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86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 т. ч.- получение,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8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Погашение 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Иные источники финансирования дефицита бюджета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150,975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4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-изменение остатков средств бюджета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150,975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44488" y="0"/>
            <a:ext cx="8497887" cy="12684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(тыс.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8962" cy="9366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доходов бюджета муниципального образования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36625"/>
            <a:ext cx="8208962" cy="5495925"/>
          </a:xfrm>
          <a:prstGeom prst="rect">
            <a:avLst/>
          </a:prstGeom>
          <a:noFill/>
          <a:ln>
            <a:noFill/>
          </a:ln>
          <a:effectLst>
            <a:outerShdw dist="266760" dir="5400000" algn="ctr" rotWithShape="0">
              <a:srgbClr val="000000">
                <a:alpha val="8400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3850" y="660400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5816" y="2708920"/>
            <a:ext cx="3528392" cy="1693835"/>
            <a:chOff x="1736" y="2070"/>
            <a:chExt cx="2420" cy="834"/>
          </a:xfrm>
          <a:effectLst>
            <a:outerShdw blurRad="114300" dist="50800" dir="5400000" algn="ctr" rotWithShape="0">
              <a:srgbClr val="000000">
                <a:alpha val="99000"/>
              </a:srgbClr>
            </a:outerShdw>
          </a:effectLst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736" y="2070"/>
              <a:ext cx="2420" cy="8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098" y="2199"/>
              <a:ext cx="1697" cy="5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 бюджета 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61494,181 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998937" y="4402755"/>
            <a:ext cx="3168352" cy="2017305"/>
            <a:chOff x="2008" y="2911"/>
            <a:chExt cx="1683" cy="1279"/>
          </a:xfrm>
          <a:effectLst>
            <a:outerShdw blurRad="114300" dist="25400" dir="5400000" algn="ctr" rotWithShape="0">
              <a:srgbClr val="000000"/>
            </a:outerShdw>
          </a:effectLst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 </a:t>
              </a: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53415,42 </a:t>
              </a: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 rot="8199406">
            <a:off x="801659" y="1389735"/>
            <a:ext cx="2951413" cy="2315978"/>
            <a:chOff x="2084" y="2881"/>
            <a:chExt cx="1683" cy="1279"/>
          </a:xfrm>
          <a:effectLst>
            <a:outerShdw blurRad="88900" dist="25400" dir="5400000" algn="ctr" rotWithShape="0">
              <a:srgbClr val="000000">
                <a:alpha val="97000"/>
              </a:srgbClr>
            </a:outerShdw>
          </a:effectLst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84" y="288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75533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</a:t>
              </a: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 6813,15. </a:t>
              </a: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руб.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13449789">
            <a:off x="5575639" y="1480625"/>
            <a:ext cx="3170844" cy="2240561"/>
            <a:chOff x="2008" y="2911"/>
            <a:chExt cx="1683" cy="1279"/>
          </a:xfrm>
          <a:effectLst>
            <a:outerShdw blurRad="50800" dist="25400" dir="5400000" algn="ctr" rotWithShape="0">
              <a:srgbClr val="000000">
                <a:alpha val="80000"/>
              </a:srgbClr>
            </a:outerShdw>
          </a:effectLst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0943241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</a:t>
              </a: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доходы1265,61</a:t>
              </a:r>
              <a:endPara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 .руб.</a:t>
              </a:r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2263" y="61913"/>
            <a:ext cx="837406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14343" name="Picture 7" descr="C:\Documents and Settings\bydjet-06\Рабочий стол\14346230812143461988796087-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422775"/>
            <a:ext cx="2227262" cy="2089150"/>
          </a:xfrm>
          <a:prstGeom prst="rect">
            <a:avLst/>
          </a:prstGeom>
          <a:noFill/>
          <a:effectLst>
            <a:outerShdw blurRad="685800" dist="330200" dir="10500000" sx="73000" sy="73000" algn="ctr" rotWithShape="0">
              <a:srgbClr val="000000">
                <a:alpha val="7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045601"/>
              </p:ext>
            </p:extLst>
          </p:nvPr>
        </p:nvGraphicFramePr>
        <p:xfrm>
          <a:off x="294669" y="925513"/>
          <a:ext cx="8389938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9525"/>
            <a:ext cx="8245475" cy="9350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Структура налоговых доходов местного бюджета за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2022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EDFADC"/>
      </a:accent4>
      <a:accent5>
        <a:srgbClr val="FF8021"/>
      </a:accent5>
      <a:accent6>
        <a:srgbClr val="CAF297"/>
      </a:accent6>
      <a:hlink>
        <a:srgbClr val="FFFF00"/>
      </a:hlink>
      <a:folHlink>
        <a:srgbClr val="9DE1C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25228</TotalTime>
  <Words>1685</Words>
  <Application>Microsoft Office PowerPoint</Application>
  <PresentationFormat>Экран (4:3)</PresentationFormat>
  <Paragraphs>484</Paragraphs>
  <Slides>32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NSimSun</vt:lpstr>
      <vt:lpstr>Arial</vt:lpstr>
      <vt:lpstr>Arial Unicode MS</vt:lpstr>
      <vt:lpstr>Calibri</vt:lpstr>
      <vt:lpstr>Candara</vt:lpstr>
      <vt:lpstr>Mangal</vt:lpstr>
      <vt:lpstr>Symbol</vt:lpstr>
      <vt:lpstr>Tahoma</vt:lpstr>
      <vt:lpstr>Times New Roman</vt:lpstr>
      <vt:lpstr>Wingdings 2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Пользователь</cp:lastModifiedBy>
  <cp:revision>1367</cp:revision>
  <cp:lastPrinted>2021-04-13T13:35:24Z</cp:lastPrinted>
  <dcterms:created xsi:type="dcterms:W3CDTF">2016-10-19T08:58:54Z</dcterms:created>
  <dcterms:modified xsi:type="dcterms:W3CDTF">2024-02-27T08:37:34Z</dcterms:modified>
</cp:coreProperties>
</file>