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5021" r:id="rId1"/>
  </p:sldMasterIdLst>
  <p:notesMasterIdLst>
    <p:notesMasterId r:id="rId35"/>
  </p:notesMasterIdLst>
  <p:sldIdLst>
    <p:sldId id="256" r:id="rId2"/>
    <p:sldId id="358" r:id="rId3"/>
    <p:sldId id="259" r:id="rId4"/>
    <p:sldId id="288" r:id="rId5"/>
    <p:sldId id="270" r:id="rId6"/>
    <p:sldId id="344" r:id="rId7"/>
    <p:sldId id="423" r:id="rId8"/>
    <p:sldId id="379" r:id="rId9"/>
    <p:sldId id="348" r:id="rId10"/>
    <p:sldId id="409" r:id="rId11"/>
    <p:sldId id="424" r:id="rId12"/>
    <p:sldId id="370" r:id="rId13"/>
    <p:sldId id="293" r:id="rId14"/>
    <p:sldId id="357" r:id="rId15"/>
    <p:sldId id="298" r:id="rId16"/>
    <p:sldId id="342" r:id="rId17"/>
    <p:sldId id="368" r:id="rId18"/>
    <p:sldId id="300" r:id="rId19"/>
    <p:sldId id="414" r:id="rId20"/>
    <p:sldId id="410" r:id="rId21"/>
    <p:sldId id="431" r:id="rId22"/>
    <p:sldId id="389" r:id="rId23"/>
    <p:sldId id="392" r:id="rId24"/>
    <p:sldId id="393" r:id="rId25"/>
    <p:sldId id="394" r:id="rId26"/>
    <p:sldId id="395" r:id="rId27"/>
    <p:sldId id="372" r:id="rId28"/>
    <p:sldId id="376" r:id="rId29"/>
    <p:sldId id="377" r:id="rId30"/>
    <p:sldId id="332" r:id="rId31"/>
    <p:sldId id="333" r:id="rId32"/>
    <p:sldId id="334" r:id="rId33"/>
    <p:sldId id="341" r:id="rId34"/>
  </p:sldIdLst>
  <p:sldSz cx="9144000" cy="6858000" type="screen4x3"/>
  <p:notesSz cx="6781800" cy="992505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ahoma" pitchFamily="32" charset="0"/>
        <a:ea typeface="Arial Unicode MS" pitchFamily="34" charset="-128"/>
        <a:cs typeface="Arial Unicode MS" pitchFamily="34" charset="-128"/>
      </a:defRPr>
    </a:lvl1pPr>
    <a:lvl2pPr marL="742950" indent="-285750" algn="l" defTabSz="449263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ahoma" pitchFamily="32" charset="0"/>
        <a:ea typeface="Arial Unicode MS" pitchFamily="34" charset="-128"/>
        <a:cs typeface="Arial Unicode MS" pitchFamily="34" charset="-128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ahoma" pitchFamily="32" charset="0"/>
        <a:ea typeface="Arial Unicode MS" pitchFamily="34" charset="-128"/>
        <a:cs typeface="Arial Unicode MS" pitchFamily="34" charset="-128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ahoma" pitchFamily="32" charset="0"/>
        <a:ea typeface="Arial Unicode MS" pitchFamily="34" charset="-128"/>
        <a:cs typeface="Arial Unicode MS" pitchFamily="34" charset="-128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ahoma" pitchFamily="32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000" kern="1200">
        <a:solidFill>
          <a:schemeClr val="bg1"/>
        </a:solidFill>
        <a:latin typeface="Tahoma" pitchFamily="32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000" kern="1200">
        <a:solidFill>
          <a:schemeClr val="bg1"/>
        </a:solidFill>
        <a:latin typeface="Tahoma" pitchFamily="32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000" kern="1200">
        <a:solidFill>
          <a:schemeClr val="bg1"/>
        </a:solidFill>
        <a:latin typeface="Tahoma" pitchFamily="32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000" kern="1200">
        <a:solidFill>
          <a:schemeClr val="bg1"/>
        </a:solidFill>
        <a:latin typeface="Tahoma" pitchFamily="32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BFEFF"/>
    <a:srgbClr val="E8F8FE"/>
    <a:srgbClr val="CCECFF"/>
    <a:srgbClr val="CCCCFF"/>
    <a:srgbClr val="D3FDE8"/>
    <a:srgbClr val="FEE2F7"/>
    <a:srgbClr val="FFFBFE"/>
    <a:srgbClr val="FFCCFF"/>
    <a:srgbClr val="7A8056"/>
    <a:srgbClr val="9299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70" autoAdjust="0"/>
  </p:normalViewPr>
  <p:slideViewPr>
    <p:cSldViewPr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5372145517381113E-3"/>
          <c:y val="0.11524571475585958"/>
          <c:w val="0.49533246305966022"/>
          <c:h val="0.75192669158062275"/>
        </c:manualLayout>
      </c:layout>
      <c:pie3DChart>
        <c:varyColors val="1"/>
        <c:ser>
          <c:idx val="0"/>
          <c:order val="0"/>
          <c:explosion val="31"/>
          <c:dPt>
            <c:idx val="0"/>
            <c:bubble3D val="0"/>
            <c:explosion val="7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73E-4975-B5B9-7C1CA0AE035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73E-4975-B5B9-7C1CA0AE035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B34-45C4-83FF-C7C6500C99E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B34-45C4-83FF-C7C6500C99E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73E-4975-B5B9-7C1CA0AE0355}"/>
              </c:ext>
            </c:extLst>
          </c:dPt>
          <c:dLbls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73E-4975-B5B9-7C1CA0AE03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 (931,388 тыс.рублей)</c:v>
                </c:pt>
                <c:pt idx="1">
                  <c:v>Земельный налог (7131,982 тыс.рублей)</c:v>
                </c:pt>
                <c:pt idx="2">
                  <c:v>Налог на имущество физических лиц (911,392 тыс.рублей)</c:v>
                </c:pt>
                <c:pt idx="3">
                  <c:v>Государственная пошлина (9,53 тыс.рублей)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931.38800000000003</c:v>
                </c:pt>
                <c:pt idx="1">
                  <c:v>7131.982</c:v>
                </c:pt>
                <c:pt idx="2">
                  <c:v>911.39200000000005</c:v>
                </c:pt>
                <c:pt idx="3">
                  <c:v>9.5299999999999994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73E-4975-B5B9-7C1CA0AE0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17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61046859024578"/>
          <c:y val="9.8713845954440924E-2"/>
          <c:w val="0.41109837872289584"/>
          <c:h val="0.8025723080911181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254000" dist="177800" dir="9480000" algn="ctr" rotWithShape="0">
                <a:srgbClr val="000000">
                  <a:alpha val="54000"/>
                </a:srgbClr>
              </a:outerShdw>
            </a:effectLst>
          </c:spPr>
          <c:dPt>
            <c:idx val="2"/>
            <c:bubble3D val="0"/>
            <c:spPr>
              <a:solidFill>
                <a:srgbClr val="990099"/>
              </a:solidFill>
              <a:effectLst>
                <a:outerShdw blurRad="254000" dist="177800" dir="9480000" algn="ctr" rotWithShape="0">
                  <a:srgbClr val="000000">
                    <a:alpha val="54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9E2-4D01-85CD-4F37D35BC833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effectLst>
                <a:outerShdw blurRad="254000" dist="177800" dir="9480000" algn="ctr" rotWithShape="0">
                  <a:srgbClr val="000000">
                    <a:alpha val="54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9E2-4D01-85CD-4F37D35BC833}"/>
              </c:ext>
            </c:extLst>
          </c:dPt>
          <c:dLbls>
            <c:dLbl>
              <c:idx val="1"/>
              <c:layout>
                <c:manualLayout>
                  <c:x val="-4.6083376775799836E-2"/>
                  <c:y val="-0.1301099392353924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9E2-4D01-85CD-4F37D35BC833}"/>
                </c:ext>
              </c:extLst>
            </c:dLbl>
            <c:dLbl>
              <c:idx val="2"/>
              <c:layout>
                <c:manualLayout>
                  <c:x val="7.2604349754110897E-2"/>
                  <c:y val="-0.1583952385420174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E2-4D01-85CD-4F37D35BC833}"/>
                </c:ext>
              </c:extLst>
            </c:dLbl>
            <c:dLbl>
              <c:idx val="3"/>
              <c:layout>
                <c:manualLayout>
                  <c:x val="3.4554314774734106E-2"/>
                  <c:y val="-4.18322154175172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E2-4D01-85CD-4F37D35BC83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 sz="1422" dirty="0" smtClean="0">
                        <a:solidFill>
                          <a:schemeClr val="tx1"/>
                        </a:solidFill>
                      </a:rPr>
                      <a:t>0,05%</a:t>
                    </a:r>
                    <a:endParaRPr lang="en-US" sz="1600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9E2-4D01-85CD-4F37D35BC833}"/>
                </c:ext>
              </c:extLst>
            </c:dLbl>
            <c:spPr>
              <a:solidFill>
                <a:schemeClr val="bg2">
                  <a:lumMod val="90000"/>
                </a:schemeClr>
              </a:solidFill>
              <a:effectLst>
                <a:outerShdw blurRad="203200" dist="76200" dir="5400000" algn="ctr" rotWithShape="0">
                  <a:srgbClr val="000000">
                    <a:alpha val="99000"/>
                  </a:srgbClr>
                </a:outerShdw>
              </a:effectLst>
            </c:spPr>
            <c:txPr>
              <a:bodyPr/>
              <a:lstStyle/>
              <a:p>
                <a:pPr>
                  <a:defRPr sz="1422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Функционирование местной администрации 1652,554 тыс.рублей</c:v>
                </c:pt>
                <c:pt idx="1">
                  <c:v>Другие общегосударственные вопросы 3762,641 тыс.рублей</c:v>
                </c:pt>
                <c:pt idx="2">
                  <c:v>Обеспечение деятельности финансовых органов 104 тыс.рублей</c:v>
                </c:pt>
                <c:pt idx="3">
                  <c:v>Обеспечение проведения выборов и референдумов 213 тыс. рублей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1652.5540000000001</c:v>
                </c:pt>
                <c:pt idx="1">
                  <c:v>3762.6410000000001</c:v>
                </c:pt>
                <c:pt idx="2">
                  <c:v>104</c:v>
                </c:pt>
                <c:pt idx="3">
                  <c:v>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9E2-4D01-85CD-4F37D35BC8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8339576227060674"/>
          <c:y val="5.5960495056694995E-2"/>
          <c:w val="0.41660421452377477"/>
          <c:h val="0.94403940248209739"/>
        </c:manualLayout>
      </c:layout>
      <c:overlay val="0"/>
      <c:spPr>
        <a:solidFill>
          <a:schemeClr val="accent2">
            <a:lumMod val="40000"/>
            <a:lumOff val="60000"/>
          </a:schemeClr>
        </a:solidFill>
      </c:spPr>
      <c:txPr>
        <a:bodyPr/>
        <a:lstStyle/>
        <a:p>
          <a:pPr>
            <a:defRPr sz="1243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597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explosion val="25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114300" dist="711200" dir="5400000" algn="ctr" rotWithShape="0">
                  <a:srgbClr val="000000">
                    <a:alpha val="8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2AC-4D04-981A-FFFC5DF7A841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62AC-4D04-981A-FFFC5DF7A841}"/>
              </c:ext>
            </c:extLst>
          </c:dPt>
          <c:dLbls>
            <c:dLbl>
              <c:idx val="0"/>
              <c:layout>
                <c:manualLayout>
                  <c:x val="-0.1194149187612269"/>
                  <c:y val="-0.1139539603126534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AC-4D04-981A-FFFC5DF7A84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0,4%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AC-4D04-981A-FFFC5DF7A841}"/>
                </c:ext>
              </c:extLst>
            </c:dLbl>
            <c:spPr>
              <a:solidFill>
                <a:schemeClr val="bg2">
                  <a:lumMod val="90000"/>
                </a:schemeClr>
              </a:solidFill>
              <a:effectLst>
                <a:outerShdw blurRad="38100" dist="38100" dir="5400000" algn="ctr" rotWithShape="0">
                  <a:srgbClr val="000000"/>
                </a:outerShdw>
              </a:effectLst>
            </c:spPr>
            <c:txPr>
              <a:bodyPr/>
              <a:lstStyle/>
              <a:p>
                <a:pPr>
                  <a:defRPr sz="1039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Жилищное хозяйство 170,348тыс.рублей</c:v>
                </c:pt>
                <c:pt idx="1">
                  <c:v>Благоустройство 7511,955 тыс.рублей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170.34800000000001</c:v>
                </c:pt>
                <c:pt idx="1">
                  <c:v>7511.9549999999999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2AC-4D04-981A-FFFC5DF7A8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6717">
          <a:noFill/>
        </a:ln>
      </c:spPr>
    </c:plotArea>
    <c:legend>
      <c:legendPos val="r"/>
      <c:layout>
        <c:manualLayout>
          <c:xMode val="edge"/>
          <c:yMode val="edge"/>
          <c:x val="7.4150359422422069E-2"/>
          <c:y val="1.8803398833306079E-2"/>
          <c:w val="0.85272913335785372"/>
          <c:h val="0.1777777128749114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168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372145517381113E-3"/>
          <c:y val="0.11524571475585958"/>
          <c:w val="0.49533246305966022"/>
          <c:h val="0.75192669158062275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explosion val="0"/>
            <c:spPr>
              <a:solidFill>
                <a:srgbClr val="00CC66"/>
              </a:solidFill>
            </c:spPr>
            <c:extLst>
              <c:ext xmlns:c16="http://schemas.microsoft.com/office/drawing/2014/chart" uri="{C3380CC4-5D6E-409C-BE32-E72D297353CC}">
                <c16:uniqueId val="{00000001-0E5F-448B-86F5-35D8032086DA}"/>
              </c:ext>
            </c:extLst>
          </c:dPt>
          <c:dPt>
            <c:idx val="1"/>
            <c:bubble3D val="0"/>
            <c:spPr>
              <a:solidFill>
                <a:srgbClr val="FF7C80"/>
              </a:solidFill>
            </c:spPr>
            <c:extLst>
              <c:ext xmlns:c16="http://schemas.microsoft.com/office/drawing/2014/chart" uri="{C3380CC4-5D6E-409C-BE32-E72D297353CC}">
                <c16:uniqueId val="{00000003-0E5F-448B-86F5-35D8032086DA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0E5F-448B-86F5-35D8032086DA}"/>
              </c:ext>
            </c:extLst>
          </c:dPt>
          <c:dLbls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E5F-448B-86F5-35D8032086D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Доходы, получаемые в виде арендной платы за земельные участки (85,538 тыс.рублей)</c:v>
                </c:pt>
                <c:pt idx="1">
                  <c:v>Прочие поступления от использования имущества (882,361 тыс. рублей)</c:v>
                </c:pt>
                <c:pt idx="2">
                  <c:v>Доходы от реализации иного имущества (17,822 тыс.рублей)</c:v>
                </c:pt>
                <c:pt idx="3">
                  <c:v>Доходы от продажи земельных участков (253,295 тыс.рублей)</c:v>
                </c:pt>
                <c:pt idx="4">
                  <c:v>Штрафы (19,642 тыс. рублей)</c:v>
                </c:pt>
                <c:pt idx="5">
                  <c:v>Доходы от оказания платных услуг (3,885 тыс. рублей)</c:v>
                </c:pt>
                <c:pt idx="6">
                  <c:v>Прочие поступления от использования имущества (272,141 тыс. рублей)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85.537999999999997</c:v>
                </c:pt>
                <c:pt idx="1">
                  <c:v>882.36099999999999</c:v>
                </c:pt>
                <c:pt idx="2">
                  <c:v>17.821999999999999</c:v>
                </c:pt>
                <c:pt idx="3">
                  <c:v>253.29499999999999</c:v>
                </c:pt>
                <c:pt idx="4">
                  <c:v>19.641999999999999</c:v>
                </c:pt>
                <c:pt idx="5">
                  <c:v>3.8849999999999998</c:v>
                </c:pt>
                <c:pt idx="6">
                  <c:v>271.11700000000002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E5F-448B-86F5-35D8032086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9">
          <a:noFill/>
        </a:ln>
      </c:spPr>
    </c:plotArea>
    <c:legend>
      <c:legendPos val="r"/>
      <c:layout>
        <c:manualLayout>
          <c:xMode val="edge"/>
          <c:yMode val="edge"/>
          <c:x val="0.46500381770460514"/>
          <c:y val="1.9070156391093687E-3"/>
          <c:w val="0.5335264853256978"/>
          <c:h val="0.99809298436089067"/>
        </c:manualLayout>
      </c:layout>
      <c:overlay val="0"/>
      <c:spPr>
        <a:solidFill>
          <a:schemeClr val="accent2">
            <a:lumMod val="40000"/>
            <a:lumOff val="60000"/>
          </a:schemeClr>
        </a:solidFill>
      </c:spPr>
      <c:txPr>
        <a:bodyPr/>
        <a:lstStyle/>
        <a:p>
          <a:pPr>
            <a:defRPr sz="1329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09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74"/>
          <c:dPt>
            <c:idx val="1"/>
            <c:bubble3D val="0"/>
            <c:explosion val="48"/>
            <c:extLst>
              <c:ext xmlns:c16="http://schemas.microsoft.com/office/drawing/2014/chart" uri="{C3380CC4-5D6E-409C-BE32-E72D297353CC}">
                <c16:uniqueId val="{00000000-3DA7-4B67-AB88-DF014DBA1539}"/>
              </c:ext>
            </c:extLst>
          </c:dPt>
          <c:dPt>
            <c:idx val="2"/>
            <c:bubble3D val="0"/>
            <c:explosion val="42"/>
            <c:spPr>
              <a:solidFill>
                <a:srgbClr val="FFFF66"/>
              </a:solidFill>
            </c:spPr>
            <c:extLst>
              <c:ext xmlns:c16="http://schemas.microsoft.com/office/drawing/2014/chart" uri="{C3380CC4-5D6E-409C-BE32-E72D297353CC}">
                <c16:uniqueId val="{00000002-3DA7-4B67-AB88-DF014DBA1539}"/>
              </c:ext>
            </c:extLst>
          </c:dPt>
          <c:dPt>
            <c:idx val="3"/>
            <c:bubble3D val="0"/>
            <c:spPr>
              <a:solidFill>
                <a:srgbClr val="FF5050"/>
              </a:solidFill>
            </c:spPr>
            <c:extLst>
              <c:ext xmlns:c16="http://schemas.microsoft.com/office/drawing/2014/chart" uri="{C3380CC4-5D6E-409C-BE32-E72D297353CC}">
                <c16:uniqueId val="{00000004-3DA7-4B67-AB88-DF014DBA1539}"/>
              </c:ext>
            </c:extLst>
          </c:dPt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DA7-4B67-AB88-DF014DBA153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Дотации (1483,5тыс.рублей)</c:v>
                </c:pt>
                <c:pt idx="1">
                  <c:v>Субсидии (14813,1 тыс. рублей)</c:v>
                </c:pt>
                <c:pt idx="2">
                  <c:v>Субвенции (280,8 тыс рублей)</c:v>
                </c:pt>
                <c:pt idx="3">
                  <c:v>Межбюджетные трансферты (1017,717тыс. рублей)</c:v>
                </c:pt>
                <c:pt idx="4">
                  <c:v>Прочие безвозмездные поступления (547,5 тыс. рублей)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1483.5</c:v>
                </c:pt>
                <c:pt idx="1">
                  <c:v>14813.1</c:v>
                </c:pt>
                <c:pt idx="2">
                  <c:v>280.8</c:v>
                </c:pt>
                <c:pt idx="3">
                  <c:v>1017.717</c:v>
                </c:pt>
                <c:pt idx="4">
                  <c:v>547.5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DA7-4B67-AB88-DF014DBA15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8">
          <a:noFill/>
        </a:ln>
      </c:spPr>
    </c:plotArea>
    <c:legend>
      <c:legendPos val="t"/>
      <c:overlay val="0"/>
      <c:txPr>
        <a:bodyPr/>
        <a:lstStyle/>
        <a:p>
          <a:pPr>
            <a:defRPr sz="160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5195351333987872"/>
          <c:w val="0.5422101877503771"/>
          <c:h val="0.750977890058824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482600" dist="330200" dir="3480000" sx="109000" sy="109000" rotWithShape="0">
                <a:srgbClr val="000000">
                  <a:alpha val="58000"/>
                </a:srgbClr>
              </a:outerShdw>
            </a:effectLst>
          </c:spPr>
          <c:explosion val="25"/>
          <c:dPt>
            <c:idx val="0"/>
            <c:bubble3D val="0"/>
            <c:spPr>
              <a:solidFill>
                <a:srgbClr val="FF0000"/>
              </a:solidFill>
              <a:effectLst>
                <a:outerShdw blurRad="482600" dist="330200" dir="3480000" sx="109000" sy="109000" rotWithShape="0">
                  <a:srgbClr val="000000">
                    <a:alpha val="5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74A-4EC4-9C4C-B5184EA3664F}"/>
              </c:ext>
            </c:extLst>
          </c:dPt>
          <c:dPt>
            <c:idx val="1"/>
            <c:bubble3D val="0"/>
            <c:spPr>
              <a:solidFill>
                <a:srgbClr val="FF33CC"/>
              </a:solidFill>
              <a:effectLst>
                <a:outerShdw blurRad="482600" dist="330200" dir="3480000" sx="109000" sy="109000" rotWithShape="0">
                  <a:srgbClr val="000000">
                    <a:alpha val="5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74A-4EC4-9C4C-B5184EA3664F}"/>
              </c:ext>
            </c:extLst>
          </c:dPt>
          <c:dPt>
            <c:idx val="3"/>
            <c:bubble3D val="0"/>
            <c:spPr>
              <a:solidFill>
                <a:srgbClr val="66FF99"/>
              </a:solidFill>
              <a:effectLst>
                <a:outerShdw blurRad="482600" dist="330200" dir="3480000" sx="109000" sy="109000" rotWithShape="0">
                  <a:srgbClr val="000000">
                    <a:alpha val="5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74A-4EC4-9C4C-B5184EA3664F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effectLst>
                <a:outerShdw blurRad="482600" dist="330200" dir="3480000" sx="109000" sy="109000" rotWithShape="0">
                  <a:srgbClr val="000000">
                    <a:alpha val="5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74A-4EC4-9C4C-B5184EA3664F}"/>
              </c:ext>
            </c:extLst>
          </c:dPt>
          <c:dPt>
            <c:idx val="5"/>
            <c:bubble3D val="0"/>
            <c:spPr>
              <a:solidFill>
                <a:srgbClr val="990099"/>
              </a:solidFill>
              <a:effectLst>
                <a:outerShdw blurRad="482600" dist="330200" dir="3480000" sx="109000" sy="109000" rotWithShape="0">
                  <a:srgbClr val="000000">
                    <a:alpha val="5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74A-4EC4-9C4C-B5184EA3664F}"/>
              </c:ext>
            </c:extLst>
          </c:dPt>
          <c:dPt>
            <c:idx val="6"/>
            <c:bubble3D val="0"/>
            <c:spPr>
              <a:solidFill>
                <a:srgbClr val="FFFF00"/>
              </a:solidFill>
              <a:effectLst>
                <a:outerShdw blurRad="482600" dir="3480000" sx="102000" sy="102000" rotWithShape="0">
                  <a:srgbClr val="000000">
                    <a:alpha val="5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B74A-4EC4-9C4C-B5184EA3664F}"/>
              </c:ext>
            </c:extLst>
          </c:dPt>
          <c:dPt>
            <c:idx val="7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/>
                </a:solidFill>
              </a:ln>
              <a:effectLst>
                <a:outerShdw blurRad="482600" dist="330200" dir="3480000" sx="109000" sy="109000" rotWithShape="0">
                  <a:srgbClr val="000000">
                    <a:alpha val="5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B74A-4EC4-9C4C-B5184EA3664F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effectLst>
                <a:outerShdw blurRad="482600" dist="330200" dir="3480000" sx="109000" sy="109000" rotWithShape="0">
                  <a:srgbClr val="000000">
                    <a:alpha val="5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B74A-4EC4-9C4C-B5184EA3664F}"/>
              </c:ext>
            </c:extLst>
          </c:dPt>
          <c:dPt>
            <c:idx val="9"/>
            <c:bubble3D val="0"/>
            <c:spPr>
              <a:solidFill>
                <a:srgbClr val="FF6600"/>
              </a:solidFill>
              <a:effectLst>
                <a:outerShdw blurRad="482600" dist="330200" dir="3480000" sx="109000" sy="109000" rotWithShape="0">
                  <a:srgbClr val="000000">
                    <a:alpha val="5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B74A-4EC4-9C4C-B5184EA3664F}"/>
              </c:ext>
            </c:extLst>
          </c:dPt>
          <c:dPt>
            <c:idx val="10"/>
            <c:bubble3D val="0"/>
            <c:spPr>
              <a:solidFill>
                <a:srgbClr val="00B0F0"/>
              </a:solidFill>
              <a:effectLst>
                <a:outerShdw blurRad="482600" dist="330200" dir="3480000" sx="109000" sy="109000" rotWithShape="0">
                  <a:srgbClr val="000000">
                    <a:alpha val="5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B74A-4EC4-9C4C-B5184EA3664F}"/>
              </c:ext>
            </c:extLst>
          </c:dPt>
          <c:dPt>
            <c:idx val="11"/>
            <c:bubble3D val="0"/>
            <c:spPr>
              <a:solidFill>
                <a:srgbClr val="66FF33"/>
              </a:solidFill>
              <a:effectLst>
                <a:outerShdw blurRad="482600" dist="330200" dir="3480000" sx="109000" sy="109000" rotWithShape="0">
                  <a:srgbClr val="000000">
                    <a:alpha val="5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B74A-4EC4-9C4C-B5184EA3664F}"/>
              </c:ext>
            </c:extLst>
          </c:dPt>
          <c:dLbls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74A-4EC4-9C4C-B5184EA3664F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74A-4EC4-9C4C-B5184EA3664F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74A-4EC4-9C4C-B5184EA3664F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74A-4EC4-9C4C-B5184EA3664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Культура, кинематография (15076,4тыс.руб.)</c:v>
                </c:pt>
                <c:pt idx="1">
                  <c:v>Общегосударственные вопросы (5732,508тыс.руб.)</c:v>
                </c:pt>
                <c:pt idx="2">
                  <c:v>Социальная политика (108,192 тыс.руб.)</c:v>
                </c:pt>
                <c:pt idx="3">
                  <c:v>Жилищно-коммунальное хозяйство (7870,530 тыс.руб.)</c:v>
                </c:pt>
                <c:pt idx="4">
                  <c:v>Национальная безопасность и правохранительная деятельность (172,780 тыс.руб.)</c:v>
                </c:pt>
                <c:pt idx="5">
                  <c:v>Национальная оборона ( 229,2тыс.руб.)</c:v>
                </c:pt>
                <c:pt idx="6">
                  <c:v>Охрана окружающей среды (225,262 тыс.руб.)</c:v>
                </c:pt>
              </c:strCache>
            </c:strRef>
          </c:cat>
          <c:val>
            <c:numRef>
              <c:f>Лист1!$B$2:$B$8</c:f>
              <c:numCache>
                <c:formatCode>0.000</c:formatCode>
                <c:ptCount val="7"/>
                <c:pt idx="0">
                  <c:v>15076.4</c:v>
                </c:pt>
                <c:pt idx="1">
                  <c:v>5732.5079999999998</c:v>
                </c:pt>
                <c:pt idx="2">
                  <c:v>108.19199999999999</c:v>
                </c:pt>
                <c:pt idx="3">
                  <c:v>7870.53</c:v>
                </c:pt>
                <c:pt idx="4">
                  <c:v>172.78</c:v>
                </c:pt>
                <c:pt idx="5">
                  <c:v>229.2</c:v>
                </c:pt>
                <c:pt idx="6">
                  <c:v>99.95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B74A-4EC4-9C4C-B5184EA366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8">
          <a:noFill/>
        </a:ln>
      </c:spPr>
    </c:plotArea>
    <c:legend>
      <c:legendPos val="r"/>
      <c:layout>
        <c:manualLayout>
          <c:xMode val="edge"/>
          <c:yMode val="edge"/>
          <c:x val="0.53494879755057734"/>
          <c:y val="9.5851233142269093E-2"/>
          <c:w val="0.45479962721342027"/>
          <c:h val="0.88125894134477822"/>
        </c:manualLayout>
      </c:layout>
      <c:overlay val="0"/>
      <c:spPr>
        <a:solidFill>
          <a:srgbClr val="CCECFF"/>
        </a:solidFill>
      </c:spPr>
      <c:txPr>
        <a:bodyPr/>
        <a:lstStyle/>
        <a:p>
          <a:pPr>
            <a:defRPr sz="1155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accent5">
        <a:lumMod val="20000"/>
        <a:lumOff val="80000"/>
      </a:schemeClr>
    </a:solidFill>
    <a:effectLst>
      <a:outerShdw blurRad="50800" dist="50800" dir="5400000" algn="ctr" rotWithShape="0">
        <a:schemeClr val="bg1"/>
      </a:outerShdw>
    </a:effectLst>
  </c:spPr>
  <c:txPr>
    <a:bodyPr/>
    <a:lstStyle/>
    <a:p>
      <a:pPr>
        <a:defRPr sz="1733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культуру, кинематографию</c:v>
                </c:pt>
                <c:pt idx="1">
                  <c:v>социальную политику </c:v>
                </c:pt>
                <c:pt idx="2">
                  <c:v>общегосударственные вопросы </c:v>
                </c:pt>
                <c:pt idx="3">
                  <c:v>жилищно-коммунальное хозяйство </c:v>
                </c:pt>
                <c:pt idx="4">
                  <c:v>прочие расходы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0.52</c:v>
                </c:pt>
                <c:pt idx="1">
                  <c:v>3.2000000000000001E-2</c:v>
                </c:pt>
                <c:pt idx="2">
                  <c:v>5.8999999999999997E-2</c:v>
                </c:pt>
                <c:pt idx="3">
                  <c:v>8.1000000000000003E-2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07-4A7D-85CD-5125E63F6C9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 w="25390">
          <a:noFill/>
        </a:ln>
      </c:spPr>
    </c:plotArea>
    <c:legend>
      <c:legendPos val="r"/>
      <c:layout>
        <c:manualLayout>
          <c:xMode val="edge"/>
          <c:yMode val="edge"/>
          <c:x val="0.60627731426301179"/>
          <c:y val="0"/>
          <c:w val="0.38418752483114826"/>
          <c:h val="0.99734412393081739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4339174530826039"/>
          <c:y val="1.4684794357955546E-2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50"/>
      <c:rotY val="150"/>
      <c:rAngAx val="0"/>
      <c:perspective val="15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485362905510483E-2"/>
          <c:y val="0.34512427248117716"/>
          <c:w val="0.76506440321575409"/>
          <c:h val="0.598490549602518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муниципальные программы (5138,59тыс.рублей)</c:v>
                </c:pt>
                <c:pt idx="1">
                  <c:v>непрограмные расходы (7935,35 тыс.рублей)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5138.59</c:v>
                </c:pt>
                <c:pt idx="1">
                  <c:v>7935.35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B8-42ED-9F4B-48CC581AB0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6468">
          <a:noFill/>
        </a:ln>
      </c:spPr>
    </c:plotArea>
    <c:legend>
      <c:legendPos val="t"/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rgbClr val="CCECFF"/>
    </a:solidFill>
  </c:spPr>
  <c:txPr>
    <a:bodyPr/>
    <a:lstStyle/>
    <a:p>
      <a:pPr>
        <a:defRPr sz="1166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c:rich>
      </c:tx>
      <c:overlay val="0"/>
    </c:title>
    <c:autoTitleDeleted val="0"/>
    <c:view3D>
      <c:rotX val="50"/>
      <c:rotY val="10"/>
      <c:rAngAx val="0"/>
      <c:perspective val="16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537955570264347E-2"/>
          <c:y val="0.29177269428151997"/>
          <c:w val="0.87741143700271662"/>
          <c:h val="0.5955469462600324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92D050"/>
              </a:solidFill>
            </a:ln>
          </c:spPr>
          <c:explosion val="74"/>
          <c:dPt>
            <c:idx val="1"/>
            <c:bubble3D val="0"/>
            <c:explosion val="23"/>
            <c:spPr>
              <a:solidFill>
                <a:schemeClr val="accent2">
                  <a:lumMod val="75000"/>
                </a:schemeClr>
              </a:solidFill>
              <a:ln>
                <a:solidFill>
                  <a:srgbClr val="92D05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B0A-4808-955C-28885CE73E29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муниципальные программы (22376,146 тыс.рублей)</c:v>
                </c:pt>
                <c:pt idx="1">
                  <c:v>непрограмные расходы                               ( 6724,874 тыс.рублей)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22376.146000000001</c:v>
                </c:pt>
                <c:pt idx="1">
                  <c:v>6724.8739999999998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0A-4808-955C-28885CE73E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7338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1.4357391162287686E-2"/>
          <c:w val="0.98039598250653093"/>
          <c:h val="0.27696708150305466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spPr>
    <a:solidFill>
      <a:schemeClr val="accent4">
        <a:lumMod val="40000"/>
        <a:lumOff val="60000"/>
      </a:schemeClr>
    </a:solidFill>
  </c:spPr>
  <c:txPr>
    <a:bodyPr/>
    <a:lstStyle/>
    <a:p>
      <a:pPr>
        <a:defRPr sz="1092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50"/>
      <c:rotY val="150"/>
      <c:rAngAx val="0"/>
      <c:perspective val="15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муниципальные программы (12646,19 тыс.рублей)</c:v>
                </c:pt>
                <c:pt idx="1">
                  <c:v>непрограмные расходы (6832,88 тыс.рублей)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12646.19</c:v>
                </c:pt>
                <c:pt idx="1">
                  <c:v>6832.88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F9-46FA-8E46-51C222DFE5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6172">
          <a:noFill/>
        </a:ln>
      </c:spPr>
    </c:plotArea>
    <c:legend>
      <c:legendPos val="t"/>
      <c:legendEntry>
        <c:idx val="1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rgbClr val="FEE2F7"/>
    </a:solidFill>
  </c:spPr>
  <c:txPr>
    <a:bodyPr/>
    <a:lstStyle/>
    <a:p>
      <a:pPr>
        <a:defRPr sz="1145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.2</c:v>
                </c:pt>
              </c:strCache>
            </c:strRef>
          </c:tx>
          <c:spPr>
            <a:effectLst>
              <a:outerShdw blurRad="63500" dist="838200" dir="6600000" algn="ctr" rotWithShape="0">
                <a:srgbClr val="000000">
                  <a:alpha val="22000"/>
                </a:srgbClr>
              </a:outerShdw>
            </a:effectLst>
          </c:spPr>
          <c:explosion val="31"/>
          <c:dPt>
            <c:idx val="0"/>
            <c:bubble3D val="0"/>
            <c:spPr>
              <a:solidFill>
                <a:srgbClr val="FFFF00"/>
              </a:solidFill>
              <a:effectLst>
                <a:outerShdw blurRad="63500" dist="838200" dir="6600000" algn="ctr" rotWithShape="0">
                  <a:srgbClr val="000000">
                    <a:alpha val="22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4A1-49F2-928D-D7BD289D3F04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st="838200" dir="6600000" algn="ctr" rotWithShape="0">
                  <a:srgbClr val="000000">
                    <a:alpha val="22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4A1-49F2-928D-D7BD289D3F04}"/>
              </c:ext>
            </c:extLst>
          </c:dPt>
          <c:dPt>
            <c:idx val="2"/>
            <c:bubble3D val="0"/>
            <c:spPr>
              <a:solidFill>
                <a:srgbClr val="F27477"/>
              </a:solidFill>
              <a:effectLst>
                <a:outerShdw blurRad="63500" dist="838200" dir="6600000" algn="ctr" rotWithShape="0">
                  <a:srgbClr val="000000">
                    <a:alpha val="22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4A1-49F2-928D-D7BD289D3F04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effectLst>
                <a:outerShdw blurRad="63500" dist="838200" dir="6600000" algn="ctr" rotWithShape="0">
                  <a:srgbClr val="000000">
                    <a:alpha val="22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4A1-49F2-928D-D7BD289D3F04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77%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4A1-49F2-928D-D7BD289D3F04}"/>
                </c:ext>
              </c:extLst>
            </c:dLbl>
            <c:spPr>
              <a:effectLst>
                <a:outerShdw blurRad="127000" dist="25400" dir="6120000" algn="ctr" rotWithShape="0">
                  <a:srgbClr val="000000">
                    <a:alpha val="94000"/>
                  </a:srgbClr>
                </a:outerShdw>
              </a:effectLst>
            </c:spPr>
            <c:txPr>
              <a:bodyPr/>
              <a:lstStyle/>
              <a:p>
                <a:pPr>
                  <a:defRPr sz="139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Социальное обеспечение населения 10 тыс.рублей</c:v>
                </c:pt>
                <c:pt idx="1">
                  <c:v>Пенсионное обеспечение 98,192 тыс.рублей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</c:v>
                </c:pt>
                <c:pt idx="1">
                  <c:v>98.191999999999993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4A1-49F2-928D-D7BD289D3F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2">
          <a:noFill/>
        </a:ln>
      </c:spPr>
    </c:plotArea>
    <c:legend>
      <c:legendPos val="t"/>
      <c:overlay val="0"/>
      <c:txPr>
        <a:bodyPr/>
        <a:lstStyle/>
        <a:p>
          <a:pPr>
            <a:defRPr sz="1391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565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0.54925</cdr:x>
      <cdr:y>0.35539</cdr:y>
    </cdr:from>
    <cdr:to>
      <cdr:x>0.81531</cdr:x>
      <cdr:y>0.4818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608190" y="2024831"/>
          <a:ext cx="2232227" cy="720226"/>
        </a:xfrm>
        <a:prstGeom xmlns:a="http://schemas.openxmlformats.org/drawingml/2006/main" prst="rect">
          <a:avLst/>
        </a:prstGeom>
        <a:solidFill xmlns:a="http://schemas.openxmlformats.org/drawingml/2006/main">
          <a:srgbClr val="FEE2F7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8984,292 тыс. рублей</a:t>
          </a:r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0.20595</cdr:x>
      <cdr:y>0.79773</cdr:y>
    </cdr:from>
    <cdr:to>
      <cdr:x>0.47201</cdr:x>
      <cdr:y>0.92414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727870" y="4545111"/>
          <a:ext cx="2232227" cy="720226"/>
        </a:xfrm>
        <a:prstGeom xmlns:a="http://schemas.openxmlformats.org/drawingml/2006/main" prst="rect">
          <a:avLst/>
        </a:prstGeom>
        <a:solidFill xmlns:a="http://schemas.openxmlformats.org/drawingml/2006/main">
          <a:srgbClr val="FEE2F7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1293,169</a:t>
          </a:r>
        </a:p>
        <a:p xmlns:a="http://schemas.openxmlformats.org/drawingml/2006/main">
          <a:pPr algn="ctr"/>
          <a:r>
            <a: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тыс. рублей</a:t>
          </a:r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0.03446</cdr:x>
      <cdr:y>0.82519</cdr:y>
    </cdr:from>
    <cdr:to>
      <cdr:x>0.43851</cdr:x>
      <cdr:y>0.94636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82501" y="4413349"/>
          <a:ext cx="3312341" cy="648052"/>
        </a:xfrm>
        <a:prstGeom xmlns:a="http://schemas.openxmlformats.org/drawingml/2006/main" prst="rect">
          <a:avLst/>
        </a:prstGeom>
        <a:solidFill xmlns:a="http://schemas.openxmlformats.org/drawingml/2006/main">
          <a:srgbClr val="D3FDE8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29289,611тыс. рублей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0.0849</cdr:x>
      <cdr:y>0.80486</cdr:y>
    </cdr:from>
    <cdr:to>
      <cdr:x>0.85276</cdr:x>
      <cdr:y>0.96359</cdr:y>
    </cdr:to>
    <cdr:sp macro="" textlink="">
      <cdr:nvSpPr>
        <cdr:cNvPr id="2" name="Прямоугольник с двумя скругленными противолежащими углами 1"/>
        <cdr:cNvSpPr/>
      </cdr:nvSpPr>
      <cdr:spPr>
        <a:xfrm xmlns:a="http://schemas.openxmlformats.org/drawingml/2006/main">
          <a:off x="215775" y="4176464"/>
          <a:ext cx="1951507" cy="823657"/>
        </a:xfrm>
        <a:prstGeom xmlns:a="http://schemas.openxmlformats.org/drawingml/2006/main" prst="round2DiagRect">
          <a:avLst/>
        </a:prstGeom>
        <a:solidFill xmlns:a="http://schemas.openxmlformats.org/drawingml/2006/main">
          <a:srgbClr val="D3FDE8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Итого расходов </a:t>
          </a:r>
        </a:p>
        <a:p xmlns:a="http://schemas.openxmlformats.org/drawingml/2006/main">
          <a:pPr algn="ctr">
            <a:lnSpc>
              <a:spcPts val="2100"/>
            </a:lnSpc>
          </a:pP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13073,94 тыс. рублей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0.16289</cdr:x>
      <cdr:y>0.81363</cdr:y>
    </cdr:from>
    <cdr:to>
      <cdr:x>0.89536</cdr:x>
      <cdr:y>0.97686</cdr:y>
    </cdr:to>
    <cdr:sp macro="" textlink="">
      <cdr:nvSpPr>
        <cdr:cNvPr id="3" name="Прямоугольник с двумя скругленными противолежащими углами 2"/>
        <cdr:cNvSpPr/>
      </cdr:nvSpPr>
      <cdr:spPr>
        <a:xfrm xmlns:a="http://schemas.openxmlformats.org/drawingml/2006/main">
          <a:off x="452488" y="4218513"/>
          <a:ext cx="2034766" cy="846311"/>
        </a:xfrm>
        <a:prstGeom xmlns:a="http://schemas.openxmlformats.org/drawingml/2006/main" prst="round2DiagRect">
          <a:avLst/>
        </a:prstGeom>
        <a:solidFill xmlns:a="http://schemas.openxmlformats.org/drawingml/2006/main">
          <a:srgbClr val="D3FDE8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Итого расходов 29101,020</a:t>
          </a:r>
        </a:p>
        <a:p xmlns:a="http://schemas.openxmlformats.org/drawingml/2006/main">
          <a:pPr algn="ctr"/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тыс. рублей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0.0798</cdr:x>
      <cdr:y>0.81353</cdr:y>
    </cdr:from>
    <cdr:to>
      <cdr:x>0.96656</cdr:x>
      <cdr:y>0.97226</cdr:y>
    </cdr:to>
    <cdr:sp macro="" textlink="">
      <cdr:nvSpPr>
        <cdr:cNvPr id="2" name="Прямоугольник с двумя скругленными противолежащими углами 1"/>
        <cdr:cNvSpPr/>
      </cdr:nvSpPr>
      <cdr:spPr>
        <a:xfrm xmlns:a="http://schemas.openxmlformats.org/drawingml/2006/main">
          <a:off x="216024" y="4176464"/>
          <a:ext cx="2400425" cy="814884"/>
        </a:xfrm>
        <a:prstGeom xmlns:a="http://schemas.openxmlformats.org/drawingml/2006/main" prst="round2DiagRect">
          <a:avLst/>
        </a:prstGeom>
        <a:solidFill xmlns:a="http://schemas.openxmlformats.org/drawingml/2006/main">
          <a:srgbClr val="D3FDE8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Итого расходов </a:t>
          </a:r>
        </a:p>
        <a:p xmlns:a="http://schemas.openxmlformats.org/drawingml/2006/main">
          <a:pPr algn="ctr">
            <a:lnSpc>
              <a:spcPts val="2100"/>
            </a:lnSpc>
          </a:pP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19479,070 тыс. рублей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AutoShape 1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86019" name="AutoShape 2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86020" name="AutoShape 3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86021" name="Text Box 4"/>
          <p:cNvSpPr txBox="1">
            <a:spLocks noChangeArrowheads="1"/>
          </p:cNvSpPr>
          <p:nvPr/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841750" y="0"/>
            <a:ext cx="2933700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ahoma" pitchFamily="32" charset="0"/>
                <a:ea typeface="+mn-ea"/>
                <a:cs typeface="Tahoma" pitchFamily="32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6023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9638" y="744538"/>
            <a:ext cx="4957762" cy="3717925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9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77863" y="4714875"/>
            <a:ext cx="5421312" cy="44624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86025" name="Text Box 8"/>
          <p:cNvSpPr txBox="1">
            <a:spLocks noChangeArrowheads="1"/>
          </p:cNvSpPr>
          <p:nvPr/>
        </p:nvSpPr>
        <p:spPr bwMode="auto">
          <a:xfrm>
            <a:off x="0" y="9428163"/>
            <a:ext cx="29384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ahoma" pitchFamily="32" charset="0"/>
                <a:ea typeface="+mn-ea"/>
                <a:cs typeface="Tahoma" pitchFamily="32" charset="0"/>
              </a:defRPr>
            </a:lvl1pPr>
          </a:lstStyle>
          <a:p>
            <a:pPr>
              <a:defRPr/>
            </a:pPr>
            <a:fld id="{15BCD32B-EBC5-4CAD-B6C5-1C1F7EAB9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6281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54A88AD-D6AA-477E-A7E4-868140D0FF22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ru-RU" altLang="ru-RU" smtClean="0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87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87044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E78EC3AE-BFC0-4BE7-93F5-458BF4B10BAC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ru-RU" altLang="ru-RU" smtClean="0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1003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E78EC3AE-BFC0-4BE7-93F5-458BF4B10BAC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ru-RU" altLang="ru-RU" smtClean="0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1003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3038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5E7E865-4CEB-4E7C-9B61-591C709A21FF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ru-RU" altLang="ru-RU" smtClean="0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1034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3428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88D8348-04FB-4612-B0C5-85AF5C9AF929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ru-RU" altLang="ru-RU" smtClean="0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1044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4452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834C340B-9CF4-43C3-A54C-EF32EF6BC612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ru-RU" altLang="ru-RU" smtClean="0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1054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5476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B9F4A5C-AD02-4910-A1FB-6ED3F01C7672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ru-RU" altLang="ru-RU" smtClean="0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1085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8548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D1184EA8-0B66-43A8-BCDA-7F862F31B3EC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880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4538"/>
            <a:ext cx="4946650" cy="3709987"/>
          </a:xfrm>
          <a:solidFill>
            <a:srgbClr val="FFFFFF"/>
          </a:solidFill>
          <a:ln/>
        </p:spPr>
      </p:sp>
      <p:sp>
        <p:nvSpPr>
          <p:cNvPr id="880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7863" y="4714875"/>
            <a:ext cx="5413375" cy="4454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B829651-0D88-48E0-B1C0-C2FD0AFC2CF8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ru-RU" altLang="ru-RU" smtClean="0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890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89092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9384C66-8C6B-430F-BC3B-3816ADEC7A97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ru-RU" altLang="ru-RU" smtClean="0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901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90116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AD0914B-DA1D-4493-8F35-DCEE35CDCBCC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ru-RU" altLang="ru-RU" smtClean="0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921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92164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125589D-02F0-410E-BC11-FE9BC676F973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ru-RU" altLang="ru-RU" smtClean="0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942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94212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73E449C-AF7D-446C-AF72-3BE4398DDB67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ru-RU" altLang="ru-RU" smtClean="0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95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95236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9F2857C-3E7B-44FC-ABCE-F30C02B0A8B9}" type="slidenum">
              <a:rPr lang="ru-RU" altLang="ru-RU" smtClean="0"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ru-RU" altLang="ru-RU" smtClean="0">
              <a:ea typeface="Arial Unicode MS" pitchFamily="34" charset="-128"/>
            </a:endParaRPr>
          </a:p>
        </p:txBody>
      </p:sp>
      <p:sp>
        <p:nvSpPr>
          <p:cNvPr id="97283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05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86D3104-7B3A-4785-AAE9-442E627E63E9}" type="slidenum">
              <a:rPr lang="ru-RU" altLang="ru-RU"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ru-RU" altLang="ru-RU">
              <a:cs typeface="Tahoma" pitchFamily="32" charset="0"/>
            </a:endParaRPr>
          </a:p>
        </p:txBody>
      </p:sp>
      <p:sp>
        <p:nvSpPr>
          <p:cNvPr id="97284" name="Text Box 2"/>
          <p:cNvSpPr txBox="1">
            <a:spLocks noChangeArrowheads="1"/>
          </p:cNvSpPr>
          <p:nvPr/>
        </p:nvSpPr>
        <p:spPr bwMode="auto">
          <a:xfrm>
            <a:off x="3841750" y="9428163"/>
            <a:ext cx="29083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9904B41-552D-415B-B3B3-EB2BF6C2359A}" type="slidenum">
              <a:rPr lang="ru-RU" altLang="ru-RU"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ru-RU" altLang="ru-RU">
              <a:cs typeface="Tahoma" pitchFamily="32" charset="0"/>
            </a:endParaRPr>
          </a:p>
        </p:txBody>
      </p:sp>
      <p:sp>
        <p:nvSpPr>
          <p:cNvPr id="97285" name="Text Box 3"/>
          <p:cNvSpPr txBox="1">
            <a:spLocks noChangeArrowheads="1"/>
          </p:cNvSpPr>
          <p:nvPr/>
        </p:nvSpPr>
        <p:spPr bwMode="auto">
          <a:xfrm>
            <a:off x="3841750" y="9428163"/>
            <a:ext cx="2913063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42AFCC4-F368-456D-A486-BB4C3C292761}" type="slidenum">
              <a:rPr lang="ru-RU" altLang="ru-RU"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ru-RU" altLang="ru-RU">
              <a:cs typeface="Tahoma" pitchFamily="32" charset="0"/>
            </a:endParaRPr>
          </a:p>
        </p:txBody>
      </p:sp>
      <p:sp>
        <p:nvSpPr>
          <p:cNvPr id="97286" name="Text Box 4"/>
          <p:cNvSpPr txBox="1">
            <a:spLocks noChangeArrowheads="1"/>
          </p:cNvSpPr>
          <p:nvPr/>
        </p:nvSpPr>
        <p:spPr bwMode="auto">
          <a:xfrm>
            <a:off x="3841750" y="9428163"/>
            <a:ext cx="29210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5DD4955-BC0D-4D78-9034-E3C1D25459EF}" type="slidenum">
              <a:rPr lang="ru-RU" altLang="ru-RU"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ru-RU" altLang="ru-RU">
              <a:cs typeface="Tahoma" pitchFamily="32" charset="0"/>
            </a:endParaRPr>
          </a:p>
        </p:txBody>
      </p:sp>
      <p:sp>
        <p:nvSpPr>
          <p:cNvPr id="97287" name="Text Box 5"/>
          <p:cNvSpPr txBox="1">
            <a:spLocks noChangeArrowheads="1"/>
          </p:cNvSpPr>
          <p:nvPr/>
        </p:nvSpPr>
        <p:spPr bwMode="auto">
          <a:xfrm>
            <a:off x="3841750" y="9428163"/>
            <a:ext cx="29241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A94C2B6-6289-4864-A1FA-7A6D600A20CA}" type="slidenum">
              <a:rPr lang="ru-RU" altLang="ru-RU"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ru-RU" altLang="ru-RU">
              <a:cs typeface="Tahoma" pitchFamily="32" charset="0"/>
            </a:endParaRPr>
          </a:p>
        </p:txBody>
      </p:sp>
      <p:sp>
        <p:nvSpPr>
          <p:cNvPr id="97288" name="Text Box 6"/>
          <p:cNvSpPr txBox="1">
            <a:spLocks noChangeArrowheads="1"/>
          </p:cNvSpPr>
          <p:nvPr/>
        </p:nvSpPr>
        <p:spPr bwMode="auto">
          <a:xfrm>
            <a:off x="3841750" y="9428163"/>
            <a:ext cx="2925763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1F5368A-6CB8-4BDF-8055-28B2DEABAF97}" type="slidenum">
              <a:rPr lang="ru-RU" altLang="ru-RU"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ru-RU" altLang="ru-RU">
              <a:cs typeface="Tahoma" pitchFamily="32" charset="0"/>
            </a:endParaRPr>
          </a:p>
        </p:txBody>
      </p:sp>
      <p:sp>
        <p:nvSpPr>
          <p:cNvPr id="97289" name="Text Box 7"/>
          <p:cNvSpPr txBox="1">
            <a:spLocks noChangeArrowheads="1"/>
          </p:cNvSpPr>
          <p:nvPr/>
        </p:nvSpPr>
        <p:spPr bwMode="auto">
          <a:xfrm>
            <a:off x="3841750" y="9428163"/>
            <a:ext cx="29273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F1FDF9B-7295-43A4-9F82-EF0154910C49}" type="slidenum">
              <a:rPr lang="ru-RU" altLang="ru-RU"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ru-RU" altLang="ru-RU">
              <a:cs typeface="Tahoma" pitchFamily="32" charset="0"/>
            </a:endParaRPr>
          </a:p>
        </p:txBody>
      </p:sp>
      <p:sp>
        <p:nvSpPr>
          <p:cNvPr id="97290" name="Text Box 8"/>
          <p:cNvSpPr txBox="1">
            <a:spLocks noChangeArrowheads="1"/>
          </p:cNvSpPr>
          <p:nvPr/>
        </p:nvSpPr>
        <p:spPr bwMode="auto">
          <a:xfrm>
            <a:off x="3841750" y="9428163"/>
            <a:ext cx="293211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C8EBC31-521A-4145-BAED-5E5F1AB9C577}" type="slidenum">
              <a:rPr lang="ru-RU" altLang="ru-RU"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ru-RU" altLang="ru-RU">
              <a:cs typeface="Tahoma" pitchFamily="32" charset="0"/>
            </a:endParaRPr>
          </a:p>
        </p:txBody>
      </p:sp>
      <p:sp>
        <p:nvSpPr>
          <p:cNvPr id="97291" name="Rectangle 9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92" name="Text Box 10"/>
          <p:cNvSpPr txBox="1">
            <a:spLocks noChangeArrowheads="1"/>
          </p:cNvSpPr>
          <p:nvPr/>
        </p:nvSpPr>
        <p:spPr bwMode="auto">
          <a:xfrm>
            <a:off x="677863" y="4714875"/>
            <a:ext cx="5421312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2" name="Заметки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8824C7B0-EF88-46A1-AF26-3E8DE4DDC8D6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ru-RU" altLang="ru-RU" smtClean="0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983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98308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DA4068-BE37-49F6-89E5-71D555EA6F3D}" type="datetime1">
              <a:rPr lang="en-US" smtClean="0"/>
              <a:pPr>
                <a:defRPr/>
              </a:pPr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4EF4E-7754-48B2-95A8-6D666864B0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449663-EF86-431A-B150-2D0FC03455C6}" type="datetime1">
              <a:rPr lang="en-US" smtClean="0"/>
              <a:pPr>
                <a:defRPr/>
              </a:pPr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781C64-566E-4572-84C0-1570180B48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4EC125-75D3-43FD-9C41-0FDE3877D70E}" type="datetime1">
              <a:rPr lang="en-US" smtClean="0"/>
              <a:pPr>
                <a:defRPr/>
              </a:pPr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08CFF5-96F6-4BB6-906A-307E4AA00E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A3DA19-1B95-48EC-A5ED-83219E6E1BD5}" type="datetime1">
              <a:rPr lang="en-US" smtClean="0"/>
              <a:pPr>
                <a:defRPr/>
              </a:pPr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779430-D12E-425C-B663-2CF2A4D567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9935F1-30C3-45B9-A89C-0A838137203D}" type="datetime1">
              <a:rPr lang="en-US" smtClean="0"/>
              <a:pPr>
                <a:defRPr/>
              </a:pPr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324834-4293-4DCB-A56D-16769F0B06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6CF620-2C50-4266-BC95-FDCFC87D41E3}" type="datetime1">
              <a:rPr lang="en-US" smtClean="0"/>
              <a:pPr>
                <a:defRPr/>
              </a:pPr>
              <a:t>2/24/2022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38FAEB-AF00-484B-96A9-DD6E44B610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4E0D33-BD68-47FC-89EA-7EA4EF0B917C}" type="datetime1">
              <a:rPr lang="en-US" smtClean="0"/>
              <a:pPr>
                <a:defRPr/>
              </a:pPr>
              <a:t>2/24/2022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71C098-DB2E-4675-9449-91B3A25F22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8C1991-71F0-43FB-918E-6301D736704B}" type="datetime1">
              <a:rPr lang="en-US" smtClean="0"/>
              <a:pPr>
                <a:defRPr/>
              </a:pPr>
              <a:t>2/24/2022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9C2698-5DB9-4A71-AE84-CE648FDA75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134604-D72B-4CDD-8AFF-FF35BE3F3F38}" type="datetime1">
              <a:rPr lang="en-US" smtClean="0"/>
              <a:pPr>
                <a:defRPr/>
              </a:pPr>
              <a:t>2/24/2022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1DDD4C-1B88-4240-BC30-DA6EB1151A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EB7F39-A75B-4A77-BED7-461AA8909E00}" type="datetime1">
              <a:rPr lang="en-US" smtClean="0"/>
              <a:pPr>
                <a:defRPr/>
              </a:pPr>
              <a:t>2/24/2022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D26811-0C1A-4A68-8F24-1005A7BD61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A4CB11-FA36-4DC9-8342-31081B850B1C}" type="datetime1">
              <a:rPr lang="en-US" smtClean="0"/>
              <a:pPr>
                <a:defRPr/>
              </a:pPr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EFAD29-E6EF-4B4C-8485-449AFC75C9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B34BF7F-6C5A-49C6-A691-8399F5990B5A}" type="datetime1">
              <a:rPr lang="en-US" smtClean="0"/>
              <a:pPr>
                <a:defRPr/>
              </a:pPr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3F89A34-33AF-4F24-90CB-7C58D9E532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23850" y="360363"/>
            <a:ext cx="8372475" cy="6308725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outerShdw blurRad="152400" dist="50800" dir="5400000" algn="ctr" rotWithShape="0">
              <a:srgbClr val="000000"/>
            </a:outerShdw>
          </a:effectLst>
          <a:ex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endParaRPr lang="ru-RU" altLang="ru-RU" dirty="0" smtClean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147638" y="5661025"/>
            <a:ext cx="8713787" cy="1368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273050" indent="-268288" eaLnBrk="0" hangingPunct="0"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spcBef>
                <a:spcPts val="500"/>
              </a:spcBef>
              <a:buSzPct val="100000"/>
              <a:defRPr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решению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Совета народных депутатов муниципального образования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Симское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26.05.2021г. </a:t>
            </a:r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№9«Об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исполнении бюджета  муниципального образования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Симское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 2020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год» </a:t>
            </a:r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279400" dist="50800" dir="5400000" algn="ctr" rotWithShape="0">
              <a:srgbClr val="000000"/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altLang="ru-RU" sz="4400" dirty="0" smtClean="0">
                <a:solidFill>
                  <a:srgbClr val="7030A0"/>
                </a:solidFill>
                <a:latin typeface="Candara" pitchFamily="34" charset="0"/>
              </a:rPr>
              <a:t>«Бюджет для граждан»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412776"/>
            <a:ext cx="8572500" cy="432048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107504" y="260648"/>
            <a:ext cx="8856984" cy="423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Главным 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источником налоговых доходов являются платежи, администрируемые межрайонной ИФНС России №3 по Владимирской области. Удельный вес налоговых доходов в собственных доходах составил 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87,4%. 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Поступило в бюджет налоговых доходов в сумме 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8984,291 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или 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103,6% 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годовому плану. В структуре налоговых доходов бюджета поступление федеральных налогов составляет 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10,3%,местных налогов 89,5%.</a:t>
            </a:r>
            <a:endParaRPr lang="ru-RU" sz="15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Наибольший удельный вес составляют: 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 - 89,5%, налог на имущество физических лиц – 10,1%, налог на доходы физических лиц -10,4%. </a:t>
            </a:r>
            <a:endParaRPr lang="ru-RU" sz="15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Поступление 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налога на доходы физических лиц составило 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931,388тыс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 при плане 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915,0 тыс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земельного налога с организаций составило 3664,899 </a:t>
            </a:r>
            <a:r>
              <a:rPr lang="ru-RU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 плане 3494 </a:t>
            </a:r>
            <a:r>
              <a:rPr lang="ru-RU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земельного налога с физических лиц составило 3467,084 </a:t>
            </a:r>
            <a:r>
              <a:rPr lang="ru-RU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 плане 3350 </a:t>
            </a:r>
            <a:r>
              <a:rPr lang="ru-RU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налога на имущество физических лиц составило 911,392 </a:t>
            </a:r>
            <a:r>
              <a:rPr lang="ru-RU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 плане 900 </a:t>
            </a:r>
            <a:r>
              <a:rPr lang="ru-RU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5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Госпошлины 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поступило в бюджет муниципального образования </a:t>
            </a:r>
            <a:r>
              <a:rPr lang="ru-RU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9,5 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руб.(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105,9% 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плану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15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1500" dirty="0">
              <a:solidFill>
                <a:schemeClr val="tx1"/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/>
            <a:endParaRPr lang="ru-RU" altLang="ru-RU" sz="1500" dirty="0" smtClean="0">
              <a:solidFill>
                <a:schemeClr val="tx1"/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/>
            <a:endParaRPr lang="ru-RU" altLang="ru-RU" sz="1500" dirty="0">
              <a:solidFill>
                <a:schemeClr val="tx1"/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/>
            <a:endParaRPr lang="ru-RU" altLang="ru-RU" sz="1400" dirty="0">
              <a:solidFill>
                <a:schemeClr val="tx1"/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6367700"/>
              </p:ext>
            </p:extLst>
          </p:nvPr>
        </p:nvGraphicFramePr>
        <p:xfrm>
          <a:off x="323850" y="900113"/>
          <a:ext cx="8389938" cy="5697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68313" y="-9525"/>
            <a:ext cx="8245475" cy="93503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90500" dist="25400" dir="5400000" algn="ctr" rotWithShape="0">
              <a:srgbClr val="000000">
                <a:alpha val="95000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buSzPct val="100000"/>
              <a:buFont typeface="Times New Roman" pitchFamily="18" charset="0"/>
              <a:buNone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</a:rPr>
              <a:t>Структура неналоговых доходов местного бюджета за 2020 год</a:t>
            </a:r>
            <a:endParaRPr lang="ru-RU" dirty="0">
              <a:solidFill>
                <a:srgbClr val="7030A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54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56448"/>
            <a:ext cx="87129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Неналоговых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за 2020 год мобилизовано в бюджет муниципального образования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1293,169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или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104,6%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годовых бюджетных назначений.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Одним из основных источников неналоговых доходов являются доходы от использования муниципального имущества. В общей сумме неналоговых доходов доходы от использования  имущества, находящегося в государственной и муниципальной собственности составляют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74,8%,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поступило в отчетном периоде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967,899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Вторым по значимости и сумме источником неналоговых доходов 2020 года являются доходы от продажи материальных и нематериальных активов (имущество и земельные участки) –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271,117тыс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руб., выполнение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100%. </a:t>
            </a: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различного вида штрафов за 2020 год составили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19,641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или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103,4%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годовым назначениям.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Кроме этого, в неналоговых доходах учтены поступления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прочих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неналоговых доходов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-30,626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прочих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от оказания платных услуг и компенсации затрат государства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3,885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468313" y="0"/>
            <a:ext cx="8207375" cy="119697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14300" dist="50800" dir="5400000" algn="ctr" rotWithShape="0">
              <a:srgbClr val="000000">
                <a:alpha val="98000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SzPct val="100000"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Структура безвозмездных поступлений в бюджет муниципального образования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Симское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за 2020 год (18134,317</a:t>
            </a:r>
          </a:p>
          <a:p>
            <a:pPr algn="ctr" eaLnBrk="1" hangingPunct="1">
              <a:buSzPct val="100000"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тыс. руб.)</a:t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FFFF"/>
                </a:solidFill>
                <a:latin typeface="Candara" pitchFamily="34" charset="0"/>
              </a:rPr>
              <a:t> </a:t>
            </a: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2671763" y="2393950"/>
            <a:ext cx="4211637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73050" indent="-268288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ts val="400"/>
              </a:spcBef>
              <a:buClrTx/>
              <a:buSzPct val="100000"/>
              <a:buFontTx/>
              <a:buNone/>
            </a:pPr>
            <a:endParaRPr lang="ru-RU" altLang="ru-RU" sz="1600">
              <a:solidFill>
                <a:srgbClr val="073E87"/>
              </a:solidFill>
              <a:latin typeface="Candara" pitchFamily="34" charset="0"/>
            </a:endParaRPr>
          </a:p>
          <a:p>
            <a:pPr eaLnBrk="1" hangingPunct="1">
              <a:spcBef>
                <a:spcPts val="400"/>
              </a:spcBef>
              <a:buClrTx/>
              <a:buSzPct val="100000"/>
              <a:buFontTx/>
              <a:buNone/>
            </a:pPr>
            <a:endParaRPr lang="ru-RU" altLang="ru-RU" sz="1600">
              <a:solidFill>
                <a:srgbClr val="073E87"/>
              </a:solidFill>
              <a:latin typeface="Candara" pitchFamily="34" charset="0"/>
            </a:endParaRPr>
          </a:p>
          <a:p>
            <a:pPr eaLnBrk="1" hangingPunct="1">
              <a:spcBef>
                <a:spcPts val="400"/>
              </a:spcBef>
              <a:buClrTx/>
              <a:buSzPct val="100000"/>
              <a:buFontTx/>
              <a:buNone/>
            </a:pPr>
            <a:endParaRPr lang="ru-RU" altLang="ru-RU" sz="1600">
              <a:solidFill>
                <a:srgbClr val="073E87"/>
              </a:solidFill>
              <a:latin typeface="Candara" pitchFamily="34" charset="0"/>
            </a:endParaRPr>
          </a:p>
          <a:p>
            <a:pPr eaLnBrk="1" hangingPunct="1">
              <a:spcBef>
                <a:spcPts val="400"/>
              </a:spcBef>
              <a:buClrTx/>
              <a:buSzPct val="100000"/>
              <a:buFontTx/>
              <a:buNone/>
            </a:pPr>
            <a:endParaRPr lang="ru-RU" altLang="ru-RU" sz="1600">
              <a:solidFill>
                <a:srgbClr val="073E87"/>
              </a:solidFill>
              <a:latin typeface="Candara" pitchFamily="34" charset="0"/>
            </a:endParaRPr>
          </a:p>
          <a:p>
            <a:pPr eaLnBrk="1" hangingPunct="1">
              <a:spcBef>
                <a:spcPts val="400"/>
              </a:spcBef>
              <a:buClrTx/>
              <a:buSzPct val="100000"/>
              <a:buFontTx/>
              <a:buNone/>
            </a:pPr>
            <a:endParaRPr lang="ru-RU" altLang="ru-RU" sz="1600">
              <a:solidFill>
                <a:srgbClr val="073E87"/>
              </a:solidFill>
              <a:latin typeface="Candara" pitchFamily="34" charset="0"/>
            </a:endParaRPr>
          </a:p>
          <a:p>
            <a:pPr eaLnBrk="1" hangingPunct="1">
              <a:spcBef>
                <a:spcPts val="400"/>
              </a:spcBef>
              <a:buClrTx/>
              <a:buSzPct val="100000"/>
              <a:buFontTx/>
              <a:buNone/>
            </a:pPr>
            <a:endParaRPr lang="ru-RU" altLang="ru-RU" sz="1600">
              <a:solidFill>
                <a:srgbClr val="073E87"/>
              </a:solidFill>
              <a:latin typeface="Candara" pitchFamily="34" charset="0"/>
            </a:endParaRPr>
          </a:p>
          <a:p>
            <a:pPr eaLnBrk="1" hangingPunct="1">
              <a:spcBef>
                <a:spcPts val="700"/>
              </a:spcBef>
              <a:buClrTx/>
              <a:buSzPct val="100000"/>
              <a:buFontTx/>
              <a:buNone/>
            </a:pPr>
            <a:r>
              <a:rPr lang="ru-RU" altLang="ru-RU" sz="2800">
                <a:solidFill>
                  <a:srgbClr val="073E87"/>
                </a:solidFill>
                <a:latin typeface="Candara" pitchFamily="34" charset="0"/>
              </a:rPr>
              <a:t>                                          </a:t>
            </a:r>
          </a:p>
        </p:txBody>
      </p:sp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6257871"/>
              </p:ext>
            </p:extLst>
          </p:nvPr>
        </p:nvGraphicFramePr>
        <p:xfrm>
          <a:off x="467519" y="1371555"/>
          <a:ext cx="8208962" cy="511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bydjet-06\Рабочий стол\картинки для призентации\ф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67" y="1628800"/>
            <a:ext cx="7012301" cy="4896544"/>
          </a:xfrm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68313" y="0"/>
            <a:ext cx="8207375" cy="88582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</a:rPr>
              <a:t>Исполнение расходов бюджета муниципального образования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</a:rPr>
              <a:t>Симское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</a:rPr>
              <a:t> за 2020 год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454025" y="0"/>
            <a:ext cx="8207375" cy="117475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</a:rPr>
              <a:t>Распределение расходов бюджета муниципального образования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</a:rPr>
              <a:t>Симское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</a:rPr>
              <a:t> по разделам бюджетной классификации за 2020 год </a:t>
            </a:r>
          </a:p>
          <a:p>
            <a:pPr algn="r" eaLnBrk="1" hangingPunct="1">
              <a:buSzPct val="100000"/>
              <a:defRPr/>
            </a:pP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</a:rPr>
              <a:t>(тыс. рублей)</a:t>
            </a:r>
          </a:p>
        </p:txBody>
      </p:sp>
      <p:graphicFrame>
        <p:nvGraphicFramePr>
          <p:cNvPr id="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307916"/>
              </p:ext>
            </p:extLst>
          </p:nvPr>
        </p:nvGraphicFramePr>
        <p:xfrm>
          <a:off x="468313" y="1146175"/>
          <a:ext cx="8207375" cy="3620840"/>
        </p:xfrm>
        <a:graphic>
          <a:graphicData uri="http://schemas.openxmlformats.org/drawingml/2006/table">
            <a:tbl>
              <a:tblPr/>
              <a:tblGrid>
                <a:gridCol w="4895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3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773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                               Наименование показателя</a:t>
                      </a:r>
                    </a:p>
                  </a:txBody>
                  <a:tcPr marL="89983" marR="89983" marT="89682" marB="45693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План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за 2020 год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          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            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83" marR="89983" marT="89682" marB="45693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за 2020 год</a:t>
                      </a:r>
                    </a:p>
                  </a:txBody>
                  <a:tcPr marL="89983" marR="89983" marT="104346" marB="45693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исполне-ния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83" marR="89983" marT="104346" marB="45693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99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Расходы бюджета - ИТОГО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29289,611</a:t>
                      </a:r>
                    </a:p>
                  </a:txBody>
                  <a:tcPr marL="89983" marR="89983" marT="45693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29101,020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99,4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69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5732,509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5732,195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99,9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69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229,2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229,2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69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89983" marR="89983" marT="89682" marB="45693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172,780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172,780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69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7870,530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7682,303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97,6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69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100,000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99,950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99,9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93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Культура,  кинематография</a:t>
                      </a:r>
                    </a:p>
                  </a:txBody>
                  <a:tcPr marL="89983" marR="89983" marT="89682" marB="45693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15076,4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15076,4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69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108,192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108,192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9776" name="Line 163"/>
          <p:cNvSpPr>
            <a:spLocks noChangeShapeType="1"/>
          </p:cNvSpPr>
          <p:nvPr/>
        </p:nvSpPr>
        <p:spPr bwMode="auto">
          <a:xfrm>
            <a:off x="6640513" y="1073150"/>
            <a:ext cx="1587" cy="1588"/>
          </a:xfrm>
          <a:prstGeom prst="line">
            <a:avLst/>
          </a:prstGeom>
          <a:noFill/>
          <a:ln w="25560" cap="rnd">
            <a:solidFill>
              <a:srgbClr val="8329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492125" y="-26988"/>
            <a:ext cx="8229600" cy="1008063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14300" dist="50800" dir="5400000" algn="ctr" rotWithShape="0">
              <a:srgbClr val="000000">
                <a:alpha val="95000"/>
              </a:srgbClr>
            </a:outerShdw>
          </a:effec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муниципального образования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Симское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buSzPct val="100000"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 2020 год</a:t>
            </a:r>
          </a:p>
        </p:txBody>
      </p:sp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7206384"/>
              </p:ext>
            </p:extLst>
          </p:nvPr>
        </p:nvGraphicFramePr>
        <p:xfrm>
          <a:off x="473075" y="1031875"/>
          <a:ext cx="8197850" cy="5348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55600" y="332656"/>
            <a:ext cx="8372475" cy="60928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50800" dir="5400000" algn="ctr" rotWithShape="0">
              <a:srgbClr val="000000"/>
            </a:outerShdw>
          </a:effectLst>
          <a:ex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endParaRPr lang="ru-RU" altLang="ru-RU" dirty="0" smtClean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33795" name="Прямоугольник 1"/>
          <p:cNvSpPr>
            <a:spLocks noChangeArrowheads="1"/>
          </p:cNvSpPr>
          <p:nvPr/>
        </p:nvSpPr>
        <p:spPr bwMode="auto">
          <a:xfrm>
            <a:off x="833438" y="836613"/>
            <a:ext cx="7416800" cy="153888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структуре исполнения расходов бюджета муниципального образования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отчетный период наибольший удельный вес имеют бюджетные ассигнования на культуру, кинематографию (51%), жилищно-коммунальное хозяйство (26%) , общегосударственные вопросы (20%), социальную политику (3,2%).</a:t>
            </a:r>
          </a:p>
          <a:p>
            <a:pPr algn="just" eaLnBrk="1" hangingPunct="1">
              <a:spcBef>
                <a:spcPct val="0"/>
              </a:spcBef>
              <a:buClrTx/>
              <a:buSzPct val="100000"/>
              <a:buFontTx/>
              <a:buNone/>
            </a:pPr>
            <a:endParaRPr lang="ru-RU" altLang="ru-RU" sz="1400" dirty="0">
              <a:solidFill>
                <a:schemeClr val="tx1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6484296"/>
              </p:ext>
            </p:extLst>
          </p:nvPr>
        </p:nvGraphicFramePr>
        <p:xfrm>
          <a:off x="514349" y="2924944"/>
          <a:ext cx="7991475" cy="331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468313" y="0"/>
            <a:ext cx="8207375" cy="836613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buFont typeface="Times New Roman" pitchFamily="18" charset="0"/>
              <a:buNone/>
              <a:tabLst/>
              <a:defRPr/>
            </a:pP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</a:t>
            </a:r>
            <a:r>
              <a:rPr lang="ru-RU" sz="1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Симское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за 2020 </a:t>
            </a: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 в рамках муниципальных программ </a:t>
            </a: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317500" y="836613"/>
            <a:ext cx="850265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73050" indent="-268288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Pct val="100000"/>
              <a:buFont typeface="Times New Roman" pitchFamily="16" charset="0"/>
              <a:buNone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   Расходы бюджета муниципального образования </a:t>
            </a:r>
            <a:r>
              <a:rPr lang="ru-RU" altLang="ru-RU" sz="1400" dirty="0" err="1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за 2020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год составили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29101,020 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тыс. руб., из них на реализацию муниципальных программ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22188,092 тыс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. рублей, что составляет 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76,2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% от общего объема  расходов за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2020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год (тыс. руб.)</a:t>
            </a:r>
          </a:p>
        </p:txBody>
      </p:sp>
      <p:graphicFrame>
        <p:nvGraphicFramePr>
          <p:cNvPr id="2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450350"/>
              </p:ext>
            </p:extLst>
          </p:nvPr>
        </p:nvGraphicFramePr>
        <p:xfrm>
          <a:off x="468313" y="1628775"/>
          <a:ext cx="8424862" cy="5226777"/>
        </p:xfrm>
        <a:graphic>
          <a:graphicData uri="http://schemas.openxmlformats.org/drawingml/2006/table">
            <a:tbl>
              <a:tblPr/>
              <a:tblGrid>
                <a:gridCol w="5544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1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6985">
                <a:tc rowSpan="2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          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                       Наименование показателя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за 2020 год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(тыс. рублей)</a:t>
                      </a:r>
                    </a:p>
                  </a:txBody>
                  <a:tcPr marL="90001" marR="90001" marT="45691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исполне-ния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0001" marR="90001" marT="45691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План 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Факт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4" marR="89994" marT="89688" marB="45698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88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Расходы  на реализацию муниципальных программ</a:t>
                      </a:r>
                    </a:p>
                  </a:txBody>
                  <a:tcPr marL="90001" marR="90001" marT="89672" marB="45691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22736,146</a:t>
                      </a:r>
                    </a:p>
                  </a:txBody>
                  <a:tcPr marL="90001" marR="90001" marT="89672" marB="45691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22188,092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1" marR="7621" marT="7619" marB="0" anchor="ctr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1" marR="7621" marT="7619" marB="0" anchor="ctr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48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Муниципальная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"Обеспечение первичных мер пожарной безопасности охраны жизни людей на водных объектах на территории муниципального образования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Симское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2019-2021 годы"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172,780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172,780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4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"Благоустройство населенных пунктов муниципального образования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Симское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на 2019-2021 годы"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2366,564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2178,730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92,1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721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"Развитие культуры и туризма в муниципальном образовании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Симское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Юрьев-Польского района на 2014-2020 годы"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15076,4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15076,4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40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Муниципальная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«Комплексное развитие сельских территорий муниципального образования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Симское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Юрьев-Польского района  на 2020- 2022  годы и на период до 2025 года»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4710,382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4710,382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993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"Борьба с борщевиком Сосновского на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территрии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муниципального образования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Симское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Юрьев-Польского района на 2019-2023 годы"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49,8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99,6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721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993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0001" marR="90001" marT="82525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0001" marR="90001" marT="82525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0001" marR="90001" marT="82525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468313" y="-26988"/>
            <a:ext cx="8229600" cy="1223963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14300" dist="50800" dir="5400000" algn="ctr" rotWithShape="0">
              <a:srgbClr val="000000">
                <a:alpha val="95000"/>
              </a:srgbClr>
            </a:outerShdw>
          </a:effec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Структура исполнения расходов бюджета муниципального образования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Симское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за 2018 -2020 годы</a:t>
            </a:r>
          </a:p>
        </p:txBody>
      </p:sp>
      <p:graphicFrame>
        <p:nvGraphicFramePr>
          <p:cNvPr id="7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7817050"/>
              </p:ext>
            </p:extLst>
          </p:nvPr>
        </p:nvGraphicFramePr>
        <p:xfrm>
          <a:off x="6156425" y="1268760"/>
          <a:ext cx="2541488" cy="5189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0232353"/>
              </p:ext>
            </p:extLst>
          </p:nvPr>
        </p:nvGraphicFramePr>
        <p:xfrm>
          <a:off x="468313" y="1268759"/>
          <a:ext cx="2900760" cy="5184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5354693"/>
              </p:ext>
            </p:extLst>
          </p:nvPr>
        </p:nvGraphicFramePr>
        <p:xfrm>
          <a:off x="3419872" y="1268760"/>
          <a:ext cx="2706961" cy="5133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61950" y="360363"/>
            <a:ext cx="8372475" cy="609282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52400" dist="50800" dir="5400000" algn="ctr" rotWithShape="0">
              <a:srgbClr val="000000"/>
            </a:outerShdw>
          </a:effectLst>
          <a:ex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endParaRPr lang="ru-RU" altLang="ru-RU" dirty="0" smtClean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479425" y="908050"/>
            <a:ext cx="8137525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	      </a:t>
            </a:r>
            <a:r>
              <a:rPr lang="ru-RU" altLang="ru-RU" sz="2000" dirty="0">
                <a:solidFill>
                  <a:srgbClr val="16165D"/>
                </a:solidFill>
                <a:latin typeface="Times New Roman" pitchFamily="16" charset="0"/>
                <a:cs typeface="Times New Roman" pitchFamily="16" charset="0"/>
              </a:rPr>
              <a:t>Что такое «Бюджет»?  </a:t>
            </a:r>
          </a:p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16165D"/>
                </a:solidFill>
                <a:latin typeface="Times New Roman" pitchFamily="16" charset="0"/>
                <a:cs typeface="Times New Roman" pitchFamily="16" charset="0"/>
              </a:rPr>
              <a:t>                   </a:t>
            </a:r>
          </a:p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	       Бюджет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  </a:r>
          </a:p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479425" y="2578100"/>
            <a:ext cx="8137525" cy="323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2000">
                <a:solidFill>
                  <a:srgbClr val="16165D"/>
                </a:solidFill>
                <a:latin typeface="Times New Roman" pitchFamily="16" charset="0"/>
                <a:cs typeface="Times New Roman" pitchFamily="16" charset="0"/>
              </a:rPr>
              <a:t>      Что такое «Бюджет для граждан»?                       </a:t>
            </a:r>
          </a:p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2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	   </a:t>
            </a:r>
            <a:endParaRPr lang="en-US" altLang="ru-RU" sz="200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en-US" altLang="ru-RU" sz="2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     </a:t>
            </a:r>
            <a:r>
              <a:rPr lang="ru-RU" altLang="ru-RU" sz="2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Бюджет для граждан – это документ, содержащий основные </a:t>
            </a:r>
          </a:p>
          <a:p>
            <a:pPr algn="just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2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положения проекта решения о бюджете и отчета о его исполнении в доступной и понятной форме, разрабатываемый в целях ознакомления граждан с основными задачами и приоритетными направлениями бюджетной политики, основными этапами формирования и исполнения бюджета, источниками доходов бюджета, обоснованиями бюджетных расходов, планируемыми и достигнутыми результатами использования бюджетных ассигнований </a:t>
            </a:r>
          </a:p>
        </p:txBody>
      </p:sp>
      <p:pic>
        <p:nvPicPr>
          <p:cNvPr id="10245" name="Picture 5" descr="C:\Documents and Settings\bydjet-06\Рабочий стол\331923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373688"/>
            <a:ext cx="2162175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468313" y="0"/>
            <a:ext cx="8266112" cy="98107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tabLst/>
              <a:defRPr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Динамика исполнения </a:t>
            </a: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 </a:t>
            </a:r>
          </a:p>
          <a:p>
            <a:pPr algn="ctr" eaLnBrk="1" hangingPunct="1">
              <a:buSzPct val="100000"/>
              <a:buFont typeface="Times New Roman" pitchFamily="18" charset="0"/>
              <a:buNone/>
              <a:tabLst/>
              <a:defRPr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Симское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за 2018-2020 годы</a:t>
            </a:r>
            <a:endParaRPr lang="ru-RU" sz="1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0" y="836613"/>
            <a:ext cx="903605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73050" indent="-268288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100000"/>
              <a:buFont typeface="Times New Roman" pitchFamily="16" charset="0"/>
              <a:buNone/>
            </a:pPr>
            <a:r>
              <a:rPr lang="ru-RU" altLang="ru-RU" sz="140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   </a:t>
            </a:r>
          </a:p>
        </p:txBody>
      </p:sp>
      <p:graphicFrame>
        <p:nvGraphicFramePr>
          <p:cNvPr id="2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862670"/>
              </p:ext>
            </p:extLst>
          </p:nvPr>
        </p:nvGraphicFramePr>
        <p:xfrm>
          <a:off x="468313" y="1006475"/>
          <a:ext cx="8207375" cy="5660989"/>
        </p:xfrm>
        <a:graphic>
          <a:graphicData uri="http://schemas.openxmlformats.org/drawingml/2006/table">
            <a:tbl>
              <a:tblPr/>
              <a:tblGrid>
                <a:gridCol w="5550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9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5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3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726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          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                       Наименование показателя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2018 год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09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Расходы  на реализацию муниципальных программ</a:t>
                      </a:r>
                    </a:p>
                  </a:txBody>
                  <a:tcPr marL="89985" marR="89985" marT="89688" marB="45697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5138,59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12646,19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22188,092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4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"Обеспечение первичных мер пожарной безопасности и охраны жизни людей на водных объектах на территории муниципального образования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Симское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на 2016-2018 годы"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19,738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"Развитие культуры и туризма в муниципальном образовании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Симское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Юрьев-Польского района на 2014-2020 годы"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4755,1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7682,60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15076,4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87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«Устойчивое развитие сельских территорий на 2014-2017 годы и на период до 2020 года  муниципального  образования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Симское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Юрьев-Польского района"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363,66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524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"Обеспечение первичных мер пожарной безопасности, охраны жизни людей на водных объектах на территории муниципального образования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Симское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на 2019-2021 годы"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681,900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172,780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"Благоустройство населенных пунктов муниципального образования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Симское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на 2019-2021 годы"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1272,94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2178,730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"Благоустройство дворовых и общественных территорий в населенных пунктах муниципального  образования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Симское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на 2018-2022 годы"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2988,75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85" marR="89985" marT="82540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804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"Борьба с борщевиком Сосновского на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территрии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муниципального образования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Симское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Юрьев-Польского района на 2019-2023 годы"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20,0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49,8</a:t>
                      </a:r>
                    </a:p>
                  </a:txBody>
                  <a:tcPr marL="89985" marR="89985" marT="82540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468313" y="0"/>
            <a:ext cx="8266112" cy="98107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tabLst/>
              <a:defRPr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Динамика исполнения </a:t>
            </a: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 </a:t>
            </a:r>
          </a:p>
          <a:p>
            <a:pPr algn="ctr" eaLnBrk="1" hangingPunct="1">
              <a:buSzPct val="100000"/>
              <a:buFont typeface="Times New Roman" pitchFamily="18" charset="0"/>
              <a:buNone/>
              <a:tabLst/>
              <a:defRPr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Симское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за 2018-2020 годы</a:t>
            </a:r>
            <a:endParaRPr lang="ru-RU" sz="1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0" y="836613"/>
            <a:ext cx="903605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73050" indent="-268288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100000"/>
              <a:buFont typeface="Times New Roman" pitchFamily="16" charset="0"/>
              <a:buNone/>
            </a:pPr>
            <a:r>
              <a:rPr lang="ru-RU" altLang="ru-RU" sz="140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   </a:t>
            </a:r>
          </a:p>
        </p:txBody>
      </p:sp>
      <p:graphicFrame>
        <p:nvGraphicFramePr>
          <p:cNvPr id="2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151184"/>
              </p:ext>
            </p:extLst>
          </p:nvPr>
        </p:nvGraphicFramePr>
        <p:xfrm>
          <a:off x="468313" y="1006475"/>
          <a:ext cx="8207375" cy="1255312"/>
        </p:xfrm>
        <a:graphic>
          <a:graphicData uri="http://schemas.openxmlformats.org/drawingml/2006/table">
            <a:tbl>
              <a:tblPr/>
              <a:tblGrid>
                <a:gridCol w="5550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9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5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3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726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          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                       Наименование показателя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2018 год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4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«Комплексное развитие сельских территорий муниципального образования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Симское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Юрьев-Польского района  на 2020- 2022  годы и на период до 2025 года»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4710,382</a:t>
                      </a:r>
                    </a:p>
                  </a:txBody>
                  <a:tcPr marL="89985" marR="89985" marT="82540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0106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23528" y="1189038"/>
            <a:ext cx="8302095" cy="54529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50800" dir="5400000" algn="ctr" rotWithShape="0">
              <a:srgbClr val="000000"/>
            </a:outerShdw>
          </a:effectLst>
          <a:ex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endParaRPr lang="ru-RU" altLang="ru-RU" dirty="0" smtClean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250825" y="-25400"/>
            <a:ext cx="8445500" cy="121443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 и туризма муниципального образования </a:t>
            </a:r>
            <a:r>
              <a:rPr lang="ru-RU" sz="1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Симское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на 2014-2020 годы»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586762"/>
              </p:ext>
            </p:extLst>
          </p:nvPr>
        </p:nvGraphicFramePr>
        <p:xfrm>
          <a:off x="467544" y="1412775"/>
          <a:ext cx="8177981" cy="1810656"/>
        </p:xfrm>
        <a:graphic>
          <a:graphicData uri="http://schemas.openxmlformats.org/drawingml/2006/table">
            <a:tbl>
              <a:tblPr/>
              <a:tblGrid>
                <a:gridCol w="741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2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1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3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92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542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№</a:t>
                      </a:r>
                    </a:p>
                  </a:txBody>
                  <a:tcPr marL="28080" marR="291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Наименование показателя (индикатора)</a:t>
                      </a:r>
                    </a:p>
                  </a:txBody>
                  <a:tcPr marL="28080" marR="29160" marT="36006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Единица измерения:</a:t>
                      </a:r>
                    </a:p>
                  </a:txBody>
                  <a:tcPr marL="28080" marR="29160" marT="324058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План 2020 г.</a:t>
                      </a:r>
                    </a:p>
                  </a:txBody>
                  <a:tcPr marL="28080" marR="29160" marT="28805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Факт 2020 г.</a:t>
                      </a:r>
                    </a:p>
                  </a:txBody>
                  <a:tcPr marL="28080" marR="29160" marT="216039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130">
                <a:tc gridSpan="5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Подпрограмма 2.Культура и искусство»</a:t>
                      </a:r>
                    </a:p>
                  </a:txBody>
                  <a:tcPr marL="28080" marR="29160" marT="144026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91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1</a:t>
                      </a:r>
                      <a:endParaRPr lang="ru-RU" sz="1050" kern="150" dirty="0">
                        <a:effectLst/>
                        <a:latin typeface="Calibri"/>
                        <a:ea typeface="NSimSun"/>
                        <a:cs typeface="Mangal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Количество мероприятий, проведенных силами культурно-досуговых учреждений</a:t>
                      </a:r>
                      <a:endParaRPr lang="ru-RU" sz="1050" kern="150" dirty="0">
                        <a:effectLst/>
                        <a:latin typeface="Calibri"/>
                        <a:ea typeface="NSimSun"/>
                        <a:cs typeface="Mangal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ед.</a:t>
                      </a:r>
                      <a:endParaRPr lang="ru-RU" sz="1050" kern="150">
                        <a:effectLst/>
                        <a:latin typeface="Calibri"/>
                        <a:ea typeface="NSimSun"/>
                        <a:cs typeface="Mangal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49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2</a:t>
                      </a:r>
                      <a:endParaRPr lang="ru-RU" sz="1050" kern="150" dirty="0">
                        <a:effectLst/>
                        <a:latin typeface="Calibri"/>
                        <a:ea typeface="NSimSun"/>
                        <a:cs typeface="Mangal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Количество зрителей на культурно-досуговых мероприятиях</a:t>
                      </a:r>
                      <a:endParaRPr lang="ru-RU" sz="1050" kern="150" dirty="0">
                        <a:effectLst/>
                        <a:latin typeface="Calibri"/>
                        <a:ea typeface="NSimSun"/>
                        <a:cs typeface="Mangal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чел.</a:t>
                      </a:r>
                      <a:endParaRPr lang="ru-RU" sz="1050" kern="150" dirty="0">
                        <a:effectLst/>
                        <a:latin typeface="Calibri"/>
                        <a:ea typeface="NSimSun"/>
                        <a:cs typeface="Mangal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12150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8505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23850" y="360363"/>
            <a:ext cx="8372475" cy="60928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50800" dir="5400000" algn="ctr" rotWithShape="0">
              <a:srgbClr val="000000"/>
            </a:outerShdw>
          </a:effectLst>
          <a:ex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endParaRPr lang="ru-RU" altLang="ru-RU" dirty="0" smtClean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323850" y="0"/>
            <a:ext cx="8424863" cy="119697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lvl="0" eaLnBrk="1" hangingPunct="1">
              <a:lnSpc>
                <a:spcPct val="86000"/>
              </a:lnSpc>
              <a:buSzPct val="100000"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Комплексное развитие сельских территорий муниципального образования </a:t>
            </a:r>
            <a:r>
              <a:rPr lang="ru-RU" sz="1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Симское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Юрьев-Польского района  на 2020- 2022  годы и на период до 2025 года»</a:t>
            </a:r>
          </a:p>
        </p:txBody>
      </p:sp>
      <p:graphicFrame>
        <p:nvGraphicFramePr>
          <p:cNvPr id="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559184"/>
              </p:ext>
            </p:extLst>
          </p:nvPr>
        </p:nvGraphicFramePr>
        <p:xfrm>
          <a:off x="539750" y="1412875"/>
          <a:ext cx="7920038" cy="2072935"/>
        </p:xfrm>
        <a:graphic>
          <a:graphicData uri="http://schemas.openxmlformats.org/drawingml/2006/table">
            <a:tbl>
              <a:tblPr/>
              <a:tblGrid>
                <a:gridCol w="347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8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84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6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93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1597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№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9990" marR="89990" marT="911969" marB="467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ahoma" pitchFamily="34" charset="0"/>
                        </a:rPr>
                        <a:t>Наименование показателя (индикатора</a:t>
                      </a:r>
                      <a:r>
                        <a:rPr kumimoji="0" lang="ru-RU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ahoma" pitchFamily="34" charset="0"/>
                        </a:rPr>
                        <a:t>)</a:t>
                      </a:r>
                    </a:p>
                  </a:txBody>
                  <a:tcPr marL="89990" marR="89990" marT="843915" marB="467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Единица измерения:</a:t>
                      </a:r>
                    </a:p>
                  </a:txBody>
                  <a:tcPr marL="89990" marR="89990" marT="843915" marB="467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План 2020 г.</a:t>
                      </a:r>
                    </a:p>
                  </a:txBody>
                  <a:tcPr marL="89990" marR="89990" marT="843915" marB="467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Факт 2020 г.</a:t>
                      </a:r>
                    </a:p>
                  </a:txBody>
                  <a:tcPr marL="89990" marR="89990" marT="843915" marB="467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695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1</a:t>
                      </a:r>
                      <a:endParaRPr lang="ru-RU" sz="1050" kern="150">
                        <a:effectLst/>
                        <a:latin typeface="Calibri"/>
                        <a:ea typeface="NSimSun"/>
                        <a:cs typeface="Mangal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Удовлетворение потребностей сельского населения в комфортных условиях жизни</a:t>
                      </a:r>
                      <a:endParaRPr lang="ru-RU" sz="1050" kern="150" dirty="0">
                        <a:effectLst/>
                        <a:latin typeface="Calibri"/>
                        <a:ea typeface="NSimSun"/>
                        <a:cs typeface="Mangal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%</a:t>
                      </a:r>
                      <a:endParaRPr lang="ru-RU" sz="1050" kern="150">
                        <a:effectLst/>
                        <a:latin typeface="Calibri"/>
                        <a:ea typeface="NSimSun"/>
                        <a:cs typeface="Mangal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100</a:t>
                      </a:r>
                      <a:endParaRPr lang="ru-RU" sz="1050" kern="150" dirty="0">
                        <a:effectLst/>
                        <a:latin typeface="Calibri"/>
                        <a:ea typeface="NSimSun"/>
                        <a:cs typeface="Mangal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100</a:t>
                      </a:r>
                      <a:endParaRPr lang="ru-RU" sz="1050" kern="150" dirty="0">
                        <a:effectLst/>
                        <a:latin typeface="Calibri"/>
                        <a:ea typeface="NSimSun"/>
                        <a:cs typeface="Mangal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00063" y="360363"/>
            <a:ext cx="8196262" cy="60928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50800" dir="5400000" algn="ctr" rotWithShape="0">
              <a:srgbClr val="000000"/>
            </a:outerShdw>
          </a:effectLst>
          <a:ex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endParaRPr lang="ru-RU" altLang="ru-RU" dirty="0" smtClean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500063" y="0"/>
            <a:ext cx="8175625" cy="121443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lvl="0" algn="ctr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«Обеспечение первичных мер пожарной безопасности, охраны 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жизни людей на водных объектах на территории муниципального образования </a:t>
            </a:r>
            <a:r>
              <a:rPr lang="ru-RU" sz="1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Симское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на 2019-2021 годы"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026751"/>
              </p:ext>
            </p:extLst>
          </p:nvPr>
        </p:nvGraphicFramePr>
        <p:xfrm>
          <a:off x="900113" y="1412875"/>
          <a:ext cx="7345361" cy="2905102"/>
        </p:xfrm>
        <a:graphic>
          <a:graphicData uri="http://schemas.openxmlformats.org/drawingml/2006/table">
            <a:tbl>
              <a:tblPr/>
              <a:tblGrid>
                <a:gridCol w="426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6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5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8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87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01101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0" marR="89990" marT="865372" marB="468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Наименование показателя (индикатора)</a:t>
                      </a:r>
                    </a:p>
                  </a:txBody>
                  <a:tcPr marL="89990" marR="89990" marT="865372" marB="468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Единица измерения:</a:t>
                      </a:r>
                    </a:p>
                  </a:txBody>
                  <a:tcPr marL="89990" marR="89990" marT="865372" marB="468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План 2020 г.</a:t>
                      </a:r>
                    </a:p>
                  </a:txBody>
                  <a:tcPr marL="89990" marR="89990" marT="865372" marB="468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Факт 2020г.</a:t>
                      </a:r>
                    </a:p>
                  </a:txBody>
                  <a:tcPr marL="89990" marR="89990" marT="865372" marB="468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966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89990" marR="89990" marT="216067" marB="468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реализация комплекса мер, направленных на повышение готовности администрации муниципального образования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Симское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к обеспечению первичных мер пожарной безопасности, безопасности людей в пожароопасный период,  на водных объектах в осенне-зимний период, купальный период, период половодья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0" marR="89990" marT="216067" marB="468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89990" marR="89990" marT="216067" marB="468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kern="150" dirty="0" smtClean="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 smtClean="0"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100</a:t>
                      </a:r>
                      <a:endParaRPr lang="ru-RU" sz="1200" kern="150" dirty="0">
                        <a:effectLst/>
                        <a:latin typeface="Calibri"/>
                        <a:ea typeface="NSimSun"/>
                        <a:cs typeface="Mangal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kern="150" dirty="0" smtClean="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 smtClean="0"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100</a:t>
                      </a:r>
                      <a:endParaRPr lang="ru-RU" sz="1200" kern="150" dirty="0">
                        <a:effectLst/>
                        <a:latin typeface="Calibri"/>
                        <a:ea typeface="NSimSun"/>
                        <a:cs typeface="Mangal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392113" y="4763"/>
            <a:ext cx="8283575" cy="111918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населенных пунктов муниципального образования </a:t>
            </a:r>
            <a:r>
              <a:rPr lang="ru-RU" sz="1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2019-2021 годы»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403121"/>
              </p:ext>
            </p:extLst>
          </p:nvPr>
        </p:nvGraphicFramePr>
        <p:xfrm>
          <a:off x="392113" y="1123950"/>
          <a:ext cx="8324850" cy="4536678"/>
        </p:xfrm>
        <a:graphic>
          <a:graphicData uri="http://schemas.openxmlformats.org/drawingml/2006/table">
            <a:tbl>
              <a:tblPr/>
              <a:tblGrid>
                <a:gridCol w="441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4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97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3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52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7453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240" marR="39240" marT="466181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Наименование показателя (индикатора)</a:t>
                      </a:r>
                    </a:p>
                  </a:txBody>
                  <a:tcPr marL="39240" marR="39240" marT="53983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Единица измерения:</a:t>
                      </a:r>
                    </a:p>
                  </a:txBody>
                  <a:tcPr marL="39240" marR="39240" marT="51258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План 2020 г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39240" marR="39240" marT="51258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Факт 2020 г.</a:t>
                      </a:r>
                    </a:p>
                  </a:txBody>
                  <a:tcPr marL="39240" marR="39240" marT="51258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39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Общее количество </a:t>
                      </a: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ликвидированных свалок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050" kern="15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NSimSun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NSimSun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76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kern="15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Площадь скашивания сорной растительности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га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NSimSun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NSimSun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298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 kern="15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Спиливание и уборка аварийных деревьев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NSimSun"/>
                          <a:cs typeface="Times New Roman" panose="02020603050405020304" pitchFamily="18" charset="0"/>
                        </a:rPr>
                        <a:t>20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NSimSun"/>
                          <a:cs typeface="Times New Roman" panose="02020603050405020304" pitchFamily="18" charset="0"/>
                        </a:rPr>
                        <a:t>20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78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  <a:endParaRPr lang="ru-RU" sz="1050" kern="15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Организация уличного освещения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Тыс.руб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NSimSun"/>
                          <a:cs typeface="Times New Roman" panose="02020603050405020304" pitchFamily="18" charset="0"/>
                        </a:rPr>
                        <a:t>250,0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NSimSun"/>
                          <a:cs typeface="Times New Roman" panose="02020603050405020304" pitchFamily="18" charset="0"/>
                        </a:rPr>
                        <a:t>250,0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95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1050" kern="15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Оборудование детских площадок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Шт.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NSimSun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NSimSun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660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</a:t>
                      </a:r>
                      <a:endParaRPr lang="ru-RU" sz="1050" kern="15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Строительство шахтных колодцев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NSimSun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NSimSun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21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</a:t>
                      </a:r>
                      <a:endParaRPr lang="ru-RU" sz="1050" kern="15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NSimSun"/>
                          <a:cs typeface="Times New Roman" panose="02020603050405020304" pitchFamily="18" charset="0"/>
                        </a:rPr>
                        <a:t>Установка мемориалов и памятников погибшим в годы Великой Отечественной</a:t>
                      </a:r>
                      <a:r>
                        <a:rPr lang="ru-RU" sz="1050" kern="150" baseline="0" dirty="0" smtClean="0">
                          <a:effectLst/>
                          <a:latin typeface="Times New Roman" panose="02020603050405020304" pitchFamily="18" charset="0"/>
                          <a:ea typeface="NSimSun"/>
                          <a:cs typeface="Times New Roman" panose="02020603050405020304" pitchFamily="18" charset="0"/>
                        </a:rPr>
                        <a:t> войны, содержание 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NSimSun"/>
                          <a:cs typeface="Times New Roman" panose="02020603050405020304" pitchFamily="18" charset="0"/>
                        </a:rPr>
                        <a:t>10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NSimSun"/>
                          <a:cs typeface="Times New Roman" panose="02020603050405020304" pitchFamily="18" charset="0"/>
                        </a:rPr>
                        <a:t>10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343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  <a:endParaRPr lang="ru-RU" sz="1050" kern="15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NSimSun"/>
                          <a:cs typeface="Times New Roman" panose="02020603050405020304" pitchFamily="18" charset="0"/>
                        </a:rPr>
                        <a:t>Чистка противопожарных водоемов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шт.</a:t>
                      </a:r>
                      <a:endParaRPr lang="ru-RU" sz="1050" kern="15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NSimSun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NSimSun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82588" y="360363"/>
            <a:ext cx="8372475" cy="60928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50800" dir="5400000" algn="ctr" rotWithShape="0">
              <a:srgbClr val="000000"/>
            </a:outerShdw>
          </a:effectLst>
          <a:ex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endParaRPr lang="ru-RU" altLang="ru-RU" dirty="0" smtClean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382588" y="0"/>
            <a:ext cx="8372475" cy="1052513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«Борьба с борщевиком Сосновского на территории муниципального образования </a:t>
            </a:r>
            <a:r>
              <a:rPr lang="ru-RU" sz="1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Юрьев-Польского района на 2019 – 2023 годы»</a:t>
            </a:r>
            <a:endParaRPr lang="ru-RU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934831"/>
              </p:ext>
            </p:extLst>
          </p:nvPr>
        </p:nvGraphicFramePr>
        <p:xfrm>
          <a:off x="550863" y="1363663"/>
          <a:ext cx="8074025" cy="1489273"/>
        </p:xfrm>
        <a:graphic>
          <a:graphicData uri="http://schemas.openxmlformats.org/drawingml/2006/table">
            <a:tbl>
              <a:tblPr/>
              <a:tblGrid>
                <a:gridCol w="428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6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55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71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1555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240" marR="39240" marT="466232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Наименование показателя (индикатора)</a:t>
                      </a:r>
                    </a:p>
                  </a:txBody>
                  <a:tcPr marL="39240" marR="39240" marT="5399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Единица измерения:</a:t>
                      </a:r>
                    </a:p>
                  </a:txBody>
                  <a:tcPr marL="39240" marR="39240" marT="51263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План 2020 г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39240" marR="39240" marT="51263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Факт 2020 г.</a:t>
                      </a:r>
                    </a:p>
                  </a:txBody>
                  <a:tcPr marL="39240" marR="39240" marT="51263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71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1</a:t>
                      </a:r>
                      <a:endParaRPr lang="ru-RU" sz="1050" kern="150">
                        <a:effectLst/>
                        <a:latin typeface="Calibri"/>
                        <a:ea typeface="NSimSun"/>
                        <a:cs typeface="Mangal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количество площади освобожденной</a:t>
                      </a:r>
                      <a:r>
                        <a:rPr lang="ru-RU" sz="1050" kern="150" baseline="0" dirty="0" smtClean="0"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 от засорения «Борщевиком Сосновского»</a:t>
                      </a:r>
                      <a:r>
                        <a:rPr lang="ru-RU" sz="1050" kern="150" dirty="0" smtClean="0"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 </a:t>
                      </a:r>
                      <a:endParaRPr lang="ru-RU" sz="1050" kern="150" dirty="0">
                        <a:effectLst/>
                        <a:latin typeface="Calibri"/>
                        <a:ea typeface="NSimSun"/>
                        <a:cs typeface="Mangal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га</a:t>
                      </a:r>
                      <a:endParaRPr lang="ru-RU" sz="1050" kern="150" dirty="0">
                        <a:effectLst/>
                        <a:latin typeface="Calibri"/>
                        <a:ea typeface="NSimSun"/>
                        <a:cs typeface="Mangal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2</a:t>
                      </a:r>
                      <a:endParaRPr lang="ru-RU" sz="1050" kern="150" dirty="0">
                        <a:effectLst/>
                        <a:latin typeface="Calibri"/>
                        <a:ea typeface="NSimSun"/>
                        <a:cs typeface="Mangal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2</a:t>
                      </a:r>
                      <a:endParaRPr lang="ru-RU" sz="1050" kern="150" dirty="0">
                        <a:effectLst/>
                        <a:latin typeface="Calibri"/>
                        <a:ea typeface="NSimSun"/>
                        <a:cs typeface="Mangal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9356788"/>
              </p:ext>
            </p:extLst>
          </p:nvPr>
        </p:nvGraphicFramePr>
        <p:xfrm>
          <a:off x="1022350" y="1463675"/>
          <a:ext cx="7243763" cy="4938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30213" y="0"/>
            <a:ext cx="8245475" cy="120967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Структура исполнения расходов по разделу «Социальная политика» за 2020 год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1583199"/>
              </p:ext>
            </p:extLst>
          </p:nvPr>
        </p:nvGraphicFramePr>
        <p:xfrm>
          <a:off x="806450" y="2184400"/>
          <a:ext cx="7531100" cy="385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30213" y="0"/>
            <a:ext cx="8245475" cy="120967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Структура исполнения  расходов  по разделу «Общегосударственные вопросы»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2020 год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6376016"/>
              </p:ext>
            </p:extLst>
          </p:nvPr>
        </p:nvGraphicFramePr>
        <p:xfrm>
          <a:off x="899592" y="1556792"/>
          <a:ext cx="741682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30213" y="0"/>
            <a:ext cx="8245475" cy="120967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Структура исполнения расходов  по разделу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«Жилищно-коммунальное хозяйство» за 2020 год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450850" y="1023938"/>
            <a:ext cx="8243888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73050" indent="-268288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00"/>
              </a:spcBef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4" charset="0"/>
              <a:cs typeface="Times New Roman" pitchFamily="16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1B6FD"/>
              </a:buClr>
              <a:buSzPct val="100000"/>
              <a:buFont typeface="Candara" pitchFamily="34" charset="0"/>
              <a:buChar char="-"/>
            </a:pPr>
            <a:r>
              <a:rPr lang="ru-RU" altLang="ru-RU" sz="2000" i="1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повышение финансовой грамотности населения;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1B6FD"/>
              </a:buClr>
              <a:buSzPct val="100000"/>
              <a:buFont typeface="Candara" pitchFamily="34" charset="0"/>
              <a:buChar char="-"/>
            </a:pPr>
            <a:r>
              <a:rPr lang="ru-RU" altLang="ru-RU" sz="2000" i="1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раскрытие информации о бюджете муниципального образования </a:t>
            </a:r>
            <a:r>
              <a:rPr lang="ru-RU" altLang="ru-RU" sz="2000" i="1" dirty="0" err="1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2000" i="1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;</a:t>
            </a:r>
            <a:endParaRPr lang="ru-RU" altLang="ru-RU" sz="2000" i="1" dirty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Tx/>
              <a:buNone/>
            </a:pPr>
            <a:r>
              <a:rPr lang="ru-RU" altLang="ru-RU" sz="2000" i="1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Tx/>
              <a:buNone/>
            </a:pPr>
            <a:r>
              <a:rPr lang="ru-RU" altLang="ru-RU" sz="2000" i="1" dirty="0">
                <a:solidFill>
                  <a:srgbClr val="0099FF"/>
                </a:solidFill>
                <a:latin typeface="Times New Roman" pitchFamily="16" charset="0"/>
                <a:cs typeface="Times New Roman" pitchFamily="16" charset="0"/>
              </a:rPr>
              <a:t>-</a:t>
            </a:r>
            <a:r>
              <a:rPr lang="ru-RU" altLang="ru-RU" sz="2000" i="1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 взаимодействие власти и граждан, общественный контроль. </a:t>
            </a: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450850" y="0"/>
            <a:ext cx="8243888" cy="720725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ffectLst>
            <a:outerShdw blurRad="152400" dist="50800" dir="5400000" algn="ctr" rotWithShape="0">
              <a:srgbClr val="000000"/>
            </a:outerShdw>
          </a:effectLst>
          <a:ex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alt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Какие цели преследует документ «Бюджет для граждан» :</a:t>
            </a:r>
          </a:p>
        </p:txBody>
      </p:sp>
      <p:pic>
        <p:nvPicPr>
          <p:cNvPr id="11268" name="Рисунок 4" descr="http://images.myshared.ru/29/1306413/slide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184650"/>
            <a:ext cx="312102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1"/>
          <p:cNvSpPr txBox="1">
            <a:spLocks noChangeArrowheads="1"/>
          </p:cNvSpPr>
          <p:nvPr/>
        </p:nvSpPr>
        <p:spPr bwMode="auto">
          <a:xfrm>
            <a:off x="468313" y="0"/>
            <a:ext cx="8207375" cy="184467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90500" dir="5400000" algn="ctr" rotWithShape="0">
              <a:srgbClr val="000000">
                <a:alpha val="91000"/>
              </a:srgbClr>
            </a:outerShdw>
          </a:effectLst>
        </p:spPr>
        <p:txBody>
          <a:bodyPr/>
          <a:lstStyle>
            <a:lvl1pPr eaLnBrk="0" hangingPunct="0"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spcBef>
                <a:spcPts val="1800"/>
              </a:spcBef>
              <a:buClr>
                <a:srgbClr val="31B6FD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3200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Дополнительная информация по исполнению бюджета муниципального образования </a:t>
            </a:r>
            <a:r>
              <a:rPr lang="ru-RU" sz="3200" dirty="0" err="1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Симское</a:t>
            </a:r>
            <a:r>
              <a:rPr lang="ru-RU" sz="3200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ts val="1800"/>
              </a:spcBef>
              <a:buClr>
                <a:srgbClr val="31B6FD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3200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за 2020 год </a:t>
            </a:r>
          </a:p>
        </p:txBody>
      </p:sp>
      <p:pic>
        <p:nvPicPr>
          <p:cNvPr id="80899" name="Picture 3" descr="C:\Documents and Settings\bydjet-06\Рабочий стол\картинки для призентации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640" y="2297573"/>
            <a:ext cx="6340475" cy="4586287"/>
          </a:xfrm>
          <a:prstGeom prst="rect">
            <a:avLst/>
          </a:prstGeom>
          <a:noFill/>
          <a:ln>
            <a:noFill/>
          </a:ln>
          <a:effectLst>
            <a:outerShdw blurRad="152400" dist="165100" dir="5400000" algn="ctr" rotWithShape="0">
              <a:srgbClr val="000000">
                <a:alpha val="82000"/>
              </a:srgbClr>
            </a:outerShdw>
          </a:effectLst>
          <a:ex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5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732725"/>
              </p:ext>
            </p:extLst>
          </p:nvPr>
        </p:nvGraphicFramePr>
        <p:xfrm>
          <a:off x="539750" y="692150"/>
          <a:ext cx="8352730" cy="4819510"/>
        </p:xfrm>
        <a:graphic>
          <a:graphicData uri="http://schemas.openxmlformats.org/drawingml/2006/table">
            <a:tbl>
              <a:tblPr/>
              <a:tblGrid>
                <a:gridCol w="359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1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186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N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п/п</a:t>
                      </a:r>
                    </a:p>
                  </a:txBody>
                  <a:tcPr marL="21599" marR="21599" marT="36869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Ед.изм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74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1.</a:t>
                      </a:r>
                    </a:p>
                  </a:txBody>
                  <a:tcPr marL="21599" marR="21599" marT="36869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Индекс потребительских цен                 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   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3,8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67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2.</a:t>
                      </a:r>
                    </a:p>
                  </a:txBody>
                  <a:tcPr marL="21599" marR="21599" marT="36869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Среднемесячная  номинальная начисленная       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заработная плата  работников организаций по Юрьев-Польскому району (без учета субъектов малого  предпринимательства) 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33993,6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81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3.</a:t>
                      </a:r>
                    </a:p>
                  </a:txBody>
                  <a:tcPr marL="21599" marR="21599" marT="36869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Прожиточный минимум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10808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62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4.</a:t>
                      </a:r>
                    </a:p>
                  </a:txBody>
                  <a:tcPr marL="21599" marR="21599" marT="36869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Среднегодовая численность населения  за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2020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2812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90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5.</a:t>
                      </a:r>
                    </a:p>
                  </a:txBody>
                  <a:tcPr marL="21599" marR="21599" marT="36869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доходов бюджета  муниципального образования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в расчете на 1 жителя              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10,104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86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6.</a:t>
                      </a:r>
                    </a:p>
                  </a:txBody>
                  <a:tcPr marL="21599" marR="21599" marT="36869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доходов бюджета  муниципального образования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, всего       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28411,778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790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7.</a:t>
                      </a:r>
                    </a:p>
                  </a:txBody>
                  <a:tcPr marL="21599" marR="21599" marT="36869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расходов бюджета муниципального образования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в расчете на 1  жителя              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10,349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186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21599" marR="21599" marT="36869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расходов бюджета  муниципального образования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, всего       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29101,020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544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21599" marR="21599" marT="36869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расходов бюджета муниципального образования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на жилищно-коммунальное хозяйство в расчете на1 жителя            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2,732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854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10.</a:t>
                      </a:r>
                    </a:p>
                  </a:txBody>
                  <a:tcPr marL="21599" marR="21599" marT="36869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расходов бюджета муниципального образования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на жилищно-коммунальное хозяйство           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7682,303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089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762972"/>
              </p:ext>
            </p:extLst>
          </p:nvPr>
        </p:nvGraphicFramePr>
        <p:xfrm>
          <a:off x="755650" y="908050"/>
          <a:ext cx="8064822" cy="2880961"/>
        </p:xfrm>
        <a:graphic>
          <a:graphicData uri="http://schemas.openxmlformats.org/drawingml/2006/table">
            <a:tbl>
              <a:tblPr/>
              <a:tblGrid>
                <a:gridCol w="314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5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5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666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L="21958" marR="21958" marT="3685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8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расходов бюджета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муниципального образования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на культуру в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расчете на 1 жителя    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5,361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58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12.</a:t>
                      </a:r>
                    </a:p>
                  </a:txBody>
                  <a:tcPr marL="21958" marR="21958" marT="3685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расходов бюджета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муниципального образования 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на культуру     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15076,4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09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13.</a:t>
                      </a:r>
                    </a:p>
                  </a:txBody>
                  <a:tcPr marL="21958" marR="21958" marT="3685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расходов бюджета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муниципального образования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на социальную политику в расчете на 1жителя                 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0,038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50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14.</a:t>
                      </a:r>
                    </a:p>
                  </a:txBody>
                  <a:tcPr marL="21958" marR="21958" marT="3685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расходов бюджета  муниципального образования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на социальную политику               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108,192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809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15.</a:t>
                      </a:r>
                    </a:p>
                  </a:txBody>
                  <a:tcPr marL="21958" marR="21958" marT="3685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расходов бюджета  муниципального образования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район на содержание   работников ОМС в расчете на 1 единицу  штатной численности    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826,277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1"/>
          <p:cNvSpPr txBox="1">
            <a:spLocks noChangeArrowheads="1"/>
          </p:cNvSpPr>
          <p:nvPr/>
        </p:nvSpPr>
        <p:spPr bwMode="auto">
          <a:xfrm>
            <a:off x="179388" y="1125538"/>
            <a:ext cx="8785225" cy="54721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273050" indent="-268288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lang="ru-RU" altLang="ru-RU" sz="1800" dirty="0" smtClean="0">
              <a:solidFill>
                <a:srgbClr val="073E87"/>
              </a:solidFill>
              <a:latin typeface="Candara" pitchFamily="34" charset="0"/>
            </a:endParaRPr>
          </a:p>
          <a:p>
            <a:pPr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lang="ru-RU" altLang="ru-RU" sz="1800" dirty="0" smtClean="0">
              <a:solidFill>
                <a:srgbClr val="073E87"/>
              </a:solidFill>
              <a:latin typeface="Candara" pitchFamily="34" charset="0"/>
            </a:endParaRPr>
          </a:p>
          <a:p>
            <a:pPr algn="ctr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Администрация муниципального образования</a:t>
            </a:r>
          </a:p>
          <a:p>
            <a:pPr algn="ctr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      </a:t>
            </a:r>
            <a:r>
              <a:rPr lang="ru-RU" altLang="ru-RU" sz="1800" dirty="0" err="1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Юрьев-Польского района</a:t>
            </a:r>
          </a:p>
          <a:p>
            <a:pPr algn="ctr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Адрес: ул. Советская, д. 47, </a:t>
            </a:r>
            <a:r>
              <a:rPr lang="ru-RU" altLang="ru-RU" sz="1800" dirty="0" err="1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с.Сима</a:t>
            </a: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, 601830  </a:t>
            </a:r>
          </a:p>
          <a:p>
            <a:pPr algn="ctr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     Тел:8(49246)5-31-13, факс 8(49246)2-27-81</a:t>
            </a:r>
          </a:p>
          <a:p>
            <a:pPr algn="ctr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     адрес электронной почты: </a:t>
            </a:r>
            <a:r>
              <a:rPr lang="en-US" altLang="ru-RU" sz="1800" dirty="0" err="1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mosimskoe@rambler</a:t>
            </a: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.</a:t>
            </a:r>
            <a:r>
              <a:rPr lang="en-US" altLang="ru-RU" sz="1800" dirty="0" err="1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ru</a:t>
            </a:r>
            <a:endParaRPr lang="en-US" altLang="ru-RU" sz="1800" dirty="0" smtClean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lang="en-US" altLang="ru-RU" sz="1800" dirty="0" smtClean="0">
              <a:solidFill>
                <a:srgbClr val="073E87"/>
              </a:solidFill>
              <a:latin typeface="Candara" pitchFamily="34" charset="0"/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79388" y="0"/>
            <a:ext cx="8785225" cy="112553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90500" dist="88900" dir="5400000" algn="ctr" rotWithShape="0">
              <a:srgbClr val="000000">
                <a:alpha val="97000"/>
              </a:srgbClr>
            </a:outerShdw>
          </a:effectLst>
          <a:ex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sz="4400" dirty="0" smtClean="0">
                <a:solidFill>
                  <a:srgbClr val="262699"/>
                </a:solidFill>
                <a:latin typeface="Candara" pitchFamily="34" charset="0"/>
              </a:rPr>
              <a:t>Контактная информация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457200" y="1125538"/>
            <a:ext cx="822960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73050" indent="-268288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ts val="400"/>
              </a:spcBef>
              <a:buClrTx/>
              <a:buSzPct val="100000"/>
              <a:buFontTx/>
              <a:buNone/>
            </a:pPr>
            <a:endParaRPr lang="ru-RU" altLang="ru-RU" sz="1600">
              <a:solidFill>
                <a:srgbClr val="073E87"/>
              </a:solidFill>
              <a:latin typeface="Candara" pitchFamily="34" charset="0"/>
            </a:endParaRPr>
          </a:p>
          <a:p>
            <a:pPr eaLnBrk="1" hangingPunct="1">
              <a:spcBef>
                <a:spcPts val="400"/>
              </a:spcBef>
              <a:buClrTx/>
              <a:buSzPct val="100000"/>
              <a:buFontTx/>
              <a:buNone/>
            </a:pPr>
            <a:r>
              <a:rPr lang="ru-RU" altLang="ru-RU" sz="1600">
                <a:solidFill>
                  <a:srgbClr val="073E87"/>
                </a:solidFill>
                <a:latin typeface="Candara" pitchFamily="34" charset="0"/>
              </a:rPr>
              <a:t>                                   </a:t>
            </a: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457200" y="0"/>
            <a:ext cx="8229600" cy="792163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ffectLst>
            <a:outerShdw blurRad="139700" dist="50800" dir="5400000" algn="ctr" rotWithShape="0">
              <a:srgbClr val="000000"/>
            </a:outerShdw>
          </a:effectLst>
          <a:ex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Какие этапы проходит бюджет?</a:t>
            </a:r>
          </a:p>
        </p:txBody>
      </p:sp>
      <p:sp>
        <p:nvSpPr>
          <p:cNvPr id="5124" name="AutoShape 3"/>
          <p:cNvSpPr>
            <a:spLocks noChangeArrowheads="1"/>
          </p:cNvSpPr>
          <p:nvPr/>
        </p:nvSpPr>
        <p:spPr bwMode="auto">
          <a:xfrm>
            <a:off x="2493737" y="1556792"/>
            <a:ext cx="6335712" cy="863600"/>
          </a:xfrm>
          <a:prstGeom prst="cube">
            <a:avLst>
              <a:gd name="adj" fmla="val 25000"/>
            </a:avLst>
          </a:prstGeom>
          <a:solidFill>
            <a:srgbClr val="00B0F0"/>
          </a:solidFill>
          <a:ln w="38160" cap="sq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241300" dist="139700" dir="8220000" sx="102000" sy="102000" algn="ctr" rotWithShape="0">
              <a:srgbClr val="808080">
                <a:alpha val="59000"/>
              </a:srgbClr>
            </a:outerShdw>
          </a:effectLst>
          <a:scene3d>
            <a:camera prst="isometricOffAxis1Right"/>
            <a:lightRig rig="threePt" dir="t"/>
          </a:scene3d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Составление проекта бюджета(планирование)</a:t>
            </a:r>
          </a:p>
        </p:txBody>
      </p:sp>
      <p:sp>
        <p:nvSpPr>
          <p:cNvPr id="5125" name="AutoShape 4"/>
          <p:cNvSpPr>
            <a:spLocks noChangeArrowheads="1"/>
          </p:cNvSpPr>
          <p:nvPr/>
        </p:nvSpPr>
        <p:spPr bwMode="auto">
          <a:xfrm>
            <a:off x="3041855" y="2769967"/>
            <a:ext cx="5688012" cy="792163"/>
          </a:xfrm>
          <a:prstGeom prst="cube">
            <a:avLst>
              <a:gd name="adj" fmla="val 25000"/>
            </a:avLst>
          </a:prstGeom>
          <a:solidFill>
            <a:srgbClr val="00B0F0"/>
          </a:solidFill>
          <a:ln w="38160" cap="sq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139700" dist="139700" dir="8460000" algn="ctr" rotWithShape="0">
              <a:srgbClr val="808080">
                <a:alpha val="98000"/>
              </a:srgbClr>
            </a:outerShdw>
          </a:effectLst>
          <a:scene3d>
            <a:camera prst="isometricOffAxis1Right"/>
            <a:lightRig rig="threePt" dir="t"/>
          </a:scene3d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Рассмотрение и утверждение бюджета</a:t>
            </a:r>
          </a:p>
        </p:txBody>
      </p:sp>
      <p:sp>
        <p:nvSpPr>
          <p:cNvPr id="5126" name="AutoShape 5"/>
          <p:cNvSpPr>
            <a:spLocks noChangeArrowheads="1"/>
          </p:cNvSpPr>
          <p:nvPr/>
        </p:nvSpPr>
        <p:spPr bwMode="auto">
          <a:xfrm>
            <a:off x="3141437" y="3933825"/>
            <a:ext cx="5688012" cy="866775"/>
          </a:xfrm>
          <a:prstGeom prst="cube">
            <a:avLst>
              <a:gd name="adj" fmla="val 25000"/>
            </a:avLst>
          </a:prstGeom>
          <a:solidFill>
            <a:srgbClr val="00B0F0"/>
          </a:solidFill>
          <a:ln w="38160" cap="sq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114300" dist="190500" dir="8040000" algn="ctr" rotWithShape="0">
              <a:srgbClr val="808080">
                <a:alpha val="95000"/>
              </a:srgbClr>
            </a:outerShdw>
          </a:effectLst>
          <a:scene3d>
            <a:camera prst="isometricOffAxis1Right"/>
            <a:lightRig rig="threePt" dir="t"/>
          </a:scene3d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Исполнение бюджета</a:t>
            </a:r>
          </a:p>
        </p:txBody>
      </p:sp>
      <p:sp>
        <p:nvSpPr>
          <p:cNvPr id="5127" name="AutoShape 6"/>
          <p:cNvSpPr>
            <a:spLocks noChangeArrowheads="1"/>
          </p:cNvSpPr>
          <p:nvPr/>
        </p:nvSpPr>
        <p:spPr bwMode="auto">
          <a:xfrm>
            <a:off x="2493737" y="5229200"/>
            <a:ext cx="6408738" cy="865188"/>
          </a:xfrm>
          <a:prstGeom prst="cube">
            <a:avLst>
              <a:gd name="adj" fmla="val 25000"/>
            </a:avLst>
          </a:prstGeom>
          <a:solidFill>
            <a:srgbClr val="00B0F0"/>
          </a:solidFill>
          <a:ln w="38160" cap="sq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215900" dist="50800" dir="13380000" algn="ctr" rotWithShape="0">
              <a:srgbClr val="808080">
                <a:alpha val="95000"/>
              </a:srgbClr>
            </a:outerShdw>
          </a:effectLst>
          <a:scene3d>
            <a:camera prst="isometricOffAxis1Right"/>
            <a:lightRig rig="threePt" dir="t"/>
          </a:scene3d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Муниципальный финансовый контроль</a:t>
            </a:r>
          </a:p>
        </p:txBody>
      </p:sp>
      <p:pic>
        <p:nvPicPr>
          <p:cNvPr id="615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900" y="3357563"/>
            <a:ext cx="2089150" cy="2211387"/>
          </a:xfrm>
          <a:prstGeom prst="rect">
            <a:avLst/>
          </a:prstGeom>
          <a:noFill/>
          <a:ln>
            <a:noFill/>
          </a:ln>
          <a:effectLst>
            <a:outerShdw blurRad="165100" dist="114300" dir="2700000" algn="ctr" rotWithShape="0">
              <a:srgbClr val="808080">
                <a:alpha val="97000"/>
              </a:srgbClr>
            </a:outerShdw>
          </a:effectLst>
          <a:ex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3" y="1212168"/>
            <a:ext cx="7315200" cy="5486400"/>
          </a:xfrm>
          <a:prstGeom prst="rect">
            <a:avLst/>
          </a:prstGeom>
        </p:spPr>
      </p:pic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401638" y="1052736"/>
            <a:ext cx="8425184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395288" y="-28575"/>
            <a:ext cx="8362950" cy="100965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ffectLst>
            <a:outerShdw blurRad="88900" dist="50800" dir="5400000" algn="ctr" rotWithShape="0">
              <a:srgbClr val="000000"/>
            </a:outerShdw>
          </a:effectLst>
          <a:ex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alt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Показатели характеризующие МО </a:t>
            </a:r>
            <a:r>
              <a:rPr lang="ru-RU" alt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Симское</a:t>
            </a:r>
            <a:endParaRPr lang="ru-RU" alt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Oval 4"/>
          <p:cNvSpPr>
            <a:spLocks noChangeArrowheads="1"/>
          </p:cNvSpPr>
          <p:nvPr/>
        </p:nvSpPr>
        <p:spPr bwMode="auto">
          <a:xfrm>
            <a:off x="3776663" y="1208088"/>
            <a:ext cx="3671887" cy="1150937"/>
          </a:xfrm>
          <a:prstGeom prst="ellipse">
            <a:avLst/>
          </a:prstGeom>
          <a:solidFill>
            <a:srgbClr val="D3FDE8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16390" name="Oval 5"/>
          <p:cNvSpPr>
            <a:spLocks noChangeArrowheads="1"/>
          </p:cNvSpPr>
          <p:nvPr/>
        </p:nvSpPr>
        <p:spPr bwMode="auto">
          <a:xfrm>
            <a:off x="4859338" y="3789363"/>
            <a:ext cx="3889375" cy="1152525"/>
          </a:xfrm>
          <a:prstGeom prst="ellipse">
            <a:avLst/>
          </a:prstGeom>
          <a:solidFill>
            <a:srgbClr val="D3FDE8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16392" name="Text Box 7"/>
          <p:cNvSpPr txBox="1">
            <a:spLocks noChangeArrowheads="1"/>
          </p:cNvSpPr>
          <p:nvPr/>
        </p:nvSpPr>
        <p:spPr bwMode="auto">
          <a:xfrm>
            <a:off x="3779838" y="1412875"/>
            <a:ext cx="3305175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Pct val="100000"/>
              <a:buFont typeface="Wingdings 2" pitchFamily="18" charset="2"/>
              <a:buNone/>
            </a:pPr>
            <a:r>
              <a:rPr lang="ru-RU" altLang="ru-RU" sz="1400" b="1" dirty="0">
                <a:solidFill>
                  <a:srgbClr val="262626"/>
                </a:solidFill>
                <a:latin typeface="Times New Roman" pitchFamily="16" charset="0"/>
                <a:cs typeface="Times New Roman" pitchFamily="16" charset="0"/>
              </a:rPr>
              <a:t>           </a:t>
            </a:r>
            <a:r>
              <a:rPr lang="ru-RU" altLang="ru-RU" sz="1400" b="1" dirty="0">
                <a:solidFill>
                  <a:srgbClr val="262626"/>
                </a:solidFill>
                <a:latin typeface="Arial" charset="0"/>
                <a:cs typeface="Times New Roman" pitchFamily="16" charset="0"/>
              </a:rPr>
              <a:t> Площадь территории</a:t>
            </a:r>
          </a:p>
          <a:p>
            <a:pPr algn="ctr" eaLnBrk="1" hangingPunct="1">
              <a:spcBef>
                <a:spcPct val="0"/>
              </a:spcBef>
              <a:buClrTx/>
              <a:buSzPct val="100000"/>
              <a:buFont typeface="Wingdings 2" pitchFamily="18" charset="2"/>
              <a:buNone/>
            </a:pPr>
            <a:r>
              <a:rPr lang="ru-RU" altLang="ru-RU" sz="1400" b="1" dirty="0" smtClean="0">
                <a:solidFill>
                  <a:srgbClr val="262626"/>
                </a:solidFill>
                <a:latin typeface="Arial" charset="0"/>
                <a:cs typeface="Times New Roman" pitchFamily="16" charset="0"/>
              </a:rPr>
              <a:t>МО </a:t>
            </a:r>
            <a:r>
              <a:rPr lang="ru-RU" altLang="ru-RU" sz="1400" b="1" dirty="0" err="1" smtClean="0">
                <a:solidFill>
                  <a:srgbClr val="262626"/>
                </a:solidFill>
                <a:latin typeface="Arial" charset="0"/>
                <a:cs typeface="Times New Roman" pitchFamily="16" charset="0"/>
              </a:rPr>
              <a:t>Симское</a:t>
            </a:r>
            <a:endParaRPr lang="ru-RU" altLang="ru-RU" sz="1400" b="1" dirty="0">
              <a:solidFill>
                <a:srgbClr val="262626"/>
              </a:solidFill>
              <a:latin typeface="Arial" charset="0"/>
              <a:cs typeface="Times New Roman" pitchFamily="16" charset="0"/>
            </a:endParaRPr>
          </a:p>
          <a:p>
            <a:pPr eaLnBrk="1" hangingPunct="1">
              <a:spcBef>
                <a:spcPct val="0"/>
              </a:spcBef>
              <a:buClrTx/>
              <a:buSzPct val="100000"/>
              <a:buFont typeface="Wingdings 2" pitchFamily="18" charset="2"/>
              <a:buNone/>
            </a:pPr>
            <a:r>
              <a:rPr lang="ru-RU" altLang="ru-RU" sz="1400" b="1" dirty="0">
                <a:solidFill>
                  <a:srgbClr val="262626"/>
                </a:solidFill>
                <a:latin typeface="Arial" charset="0"/>
                <a:cs typeface="Times New Roman" pitchFamily="16" charset="0"/>
              </a:rPr>
              <a:t>                      – </a:t>
            </a:r>
            <a:r>
              <a:rPr lang="ru-RU" altLang="ru-RU" sz="1400" b="1" dirty="0" smtClean="0">
                <a:solidFill>
                  <a:srgbClr val="262626"/>
                </a:solidFill>
                <a:latin typeface="Arial" charset="0"/>
                <a:cs typeface="Times New Roman" pitchFamily="16" charset="0"/>
              </a:rPr>
              <a:t>47,2 </a:t>
            </a:r>
            <a:r>
              <a:rPr lang="ru-RU" altLang="ru-RU" sz="1400" b="1" dirty="0">
                <a:solidFill>
                  <a:srgbClr val="262626"/>
                </a:solidFill>
                <a:latin typeface="Arial" charset="0"/>
                <a:cs typeface="Times New Roman" pitchFamily="16" charset="0"/>
              </a:rPr>
              <a:t>кв. км.</a:t>
            </a:r>
            <a:endParaRPr lang="ru-RU" altLang="ru-RU" sz="1400" b="1" dirty="0">
              <a:solidFill>
                <a:srgbClr val="262626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2295" name="Oval 6"/>
          <p:cNvSpPr>
            <a:spLocks noChangeArrowheads="1"/>
          </p:cNvSpPr>
          <p:nvPr/>
        </p:nvSpPr>
        <p:spPr bwMode="auto">
          <a:xfrm>
            <a:off x="401638" y="4818063"/>
            <a:ext cx="4895850" cy="1706562"/>
          </a:xfrm>
          <a:prstGeom prst="ellipse">
            <a:avLst/>
          </a:prstGeom>
          <a:solidFill>
            <a:srgbClr val="D3FDE8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SzPct val="100000"/>
              <a:defRPr/>
            </a:pPr>
            <a:endParaRPr lang="ru-RU" alt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  <a:p>
            <a:pPr algn="ctr">
              <a:buSzPct val="100000"/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Муниципальные учреждения муниципального</a:t>
            </a:r>
          </a:p>
          <a:p>
            <a:pPr algn="ctr">
              <a:buSzPct val="100000"/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образования </a:t>
            </a:r>
            <a:r>
              <a:rPr lang="ru-RU" altLang="ru-RU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Симское</a:t>
            </a: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– </a:t>
            </a: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3:</a:t>
            </a:r>
            <a:endParaRPr lang="ru-RU" alt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  <a:p>
            <a:pPr algn="ctr">
              <a:buSzPct val="100000"/>
              <a:defRPr/>
            </a:pP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-  </a:t>
            </a: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-Казенных – </a:t>
            </a: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3</a:t>
            </a:r>
            <a:endParaRPr lang="ru-RU" alt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  <a:p>
            <a:pPr algn="ctr">
              <a:buSzPct val="100000"/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-</a:t>
            </a: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ГРБС-1</a:t>
            </a:r>
            <a:endParaRPr lang="ru-RU" alt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</p:txBody>
      </p:sp>
      <p:sp>
        <p:nvSpPr>
          <p:cNvPr id="16393" name="Text Box 8"/>
          <p:cNvSpPr txBox="1">
            <a:spLocks noChangeArrowheads="1"/>
          </p:cNvSpPr>
          <p:nvPr/>
        </p:nvSpPr>
        <p:spPr bwMode="auto">
          <a:xfrm>
            <a:off x="5138738" y="4076700"/>
            <a:ext cx="3514725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Pct val="100000"/>
              <a:buFont typeface="Wingdings 2" pitchFamily="18" charset="2"/>
              <a:buNone/>
            </a:pPr>
            <a:r>
              <a:rPr lang="ru-RU" altLang="ru-RU" sz="1400" b="1" dirty="0">
                <a:solidFill>
                  <a:srgbClr val="262626"/>
                </a:solidFill>
                <a:latin typeface="Arial" charset="0"/>
              </a:rPr>
              <a:t>Численность постоянного населения</a:t>
            </a:r>
          </a:p>
          <a:p>
            <a:pPr algn="ctr" eaLnBrk="1" hangingPunct="1">
              <a:spcBef>
                <a:spcPct val="0"/>
              </a:spcBef>
              <a:buClrTx/>
              <a:buSzPct val="100000"/>
              <a:buFont typeface="Wingdings 2" pitchFamily="18" charset="2"/>
              <a:buNone/>
            </a:pPr>
            <a:r>
              <a:rPr lang="ru-RU" altLang="ru-RU" sz="1400" b="1" dirty="0">
                <a:solidFill>
                  <a:srgbClr val="262626"/>
                </a:solidFill>
                <a:latin typeface="Arial" charset="0"/>
              </a:rPr>
              <a:t>по состоянию на </a:t>
            </a:r>
            <a:r>
              <a:rPr lang="ru-RU" altLang="ru-RU" sz="1400" b="1" dirty="0" smtClean="0">
                <a:solidFill>
                  <a:srgbClr val="262626"/>
                </a:solidFill>
                <a:latin typeface="Arial" charset="0"/>
              </a:rPr>
              <a:t>01.01.2021</a:t>
            </a:r>
            <a:endParaRPr lang="ru-RU" altLang="ru-RU" sz="1400" b="1" dirty="0">
              <a:solidFill>
                <a:srgbClr val="262626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Pct val="100000"/>
              <a:buFont typeface="Wingdings 2" pitchFamily="18" charset="2"/>
              <a:buNone/>
            </a:pPr>
            <a:r>
              <a:rPr lang="ru-RU" altLang="ru-RU" sz="1400" b="1" dirty="0">
                <a:solidFill>
                  <a:srgbClr val="262626"/>
                </a:solidFill>
                <a:latin typeface="Arial" charset="0"/>
              </a:rPr>
              <a:t>– </a:t>
            </a:r>
            <a:r>
              <a:rPr lang="ru-RU" altLang="ru-RU" sz="1400" b="1" dirty="0" smtClean="0">
                <a:solidFill>
                  <a:srgbClr val="262626"/>
                </a:solidFill>
                <a:latin typeface="Arial" charset="0"/>
              </a:rPr>
              <a:t>2,7 </a:t>
            </a:r>
            <a:r>
              <a:rPr lang="ru-RU" altLang="ru-RU" sz="1400" b="1" dirty="0">
                <a:solidFill>
                  <a:srgbClr val="262626"/>
                </a:solidFill>
                <a:latin typeface="Arial" charset="0"/>
              </a:rPr>
              <a:t>тыс. человек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Объект 4"/>
          <p:cNvSpPr>
            <a:spLocks noGrp="1"/>
          </p:cNvSpPr>
          <p:nvPr>
            <p:ph idx="1"/>
          </p:nvPr>
        </p:nvSpPr>
        <p:spPr>
          <a:xfrm>
            <a:off x="323850" y="1341438"/>
            <a:ext cx="7951788" cy="4779962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Times New Roman" pitchFamily="16" charset="0"/>
              <a:buNone/>
            </a:pPr>
            <a:r>
              <a:rPr lang="ru-RU" altLang="ru-RU" sz="1800" smtClean="0">
                <a:latin typeface="Times New Roman" pitchFamily="16" charset="0"/>
                <a:cs typeface="Times New Roman" pitchFamily="16" charset="0"/>
              </a:rPr>
              <a:t> </a:t>
            </a:r>
          </a:p>
        </p:txBody>
      </p:sp>
      <p:sp>
        <p:nvSpPr>
          <p:cNvPr id="12290" name="Заголовок 2"/>
          <p:cNvSpPr>
            <a:spLocks noGrp="1"/>
          </p:cNvSpPr>
          <p:nvPr>
            <p:ph type="title"/>
          </p:nvPr>
        </p:nvSpPr>
        <p:spPr>
          <a:xfrm>
            <a:off x="539750" y="549275"/>
            <a:ext cx="8224838" cy="863600"/>
          </a:xfr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</p:spPr>
        <p:txBody>
          <a:bodyPr rtlCol="0">
            <a:normAutofit fontScale="90000"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1600" dirty="0" smtClean="0">
                <a:solidFill>
                  <a:srgbClr val="0D0D0D"/>
                </a:solidFill>
              </a:rPr>
              <a:t/>
            </a:r>
            <a:br>
              <a:rPr lang="ru-RU" altLang="ru-RU" sz="1600" dirty="0" smtClean="0">
                <a:solidFill>
                  <a:srgbClr val="0D0D0D"/>
                </a:solidFill>
              </a:rPr>
            </a:br>
            <a:r>
              <a:rPr lang="ru-RU" altLang="ru-RU" sz="1600" dirty="0" smtClean="0">
                <a:solidFill>
                  <a:srgbClr val="0D0D0D"/>
                </a:solidFill>
              </a:rPr>
              <a:t/>
            </a:r>
            <a:br>
              <a:rPr lang="ru-RU" altLang="ru-RU" sz="1600" dirty="0" smtClean="0">
                <a:solidFill>
                  <a:srgbClr val="0D0D0D"/>
                </a:solidFill>
              </a:rPr>
            </a:br>
            <a:r>
              <a:rPr lang="ru-RU" altLang="ru-RU" sz="1600" dirty="0" smtClean="0">
                <a:solidFill>
                  <a:srgbClr val="0D0D0D"/>
                </a:solidFill>
              </a:rPr>
              <a:t/>
            </a:r>
            <a:br>
              <a:rPr lang="ru-RU" altLang="ru-RU" sz="1600" dirty="0" smtClean="0">
                <a:solidFill>
                  <a:srgbClr val="0D0D0D"/>
                </a:solidFill>
              </a:rPr>
            </a:br>
            <a:r>
              <a:rPr lang="ru-RU" altLang="ru-RU" sz="1600" dirty="0" smtClean="0">
                <a:solidFill>
                  <a:srgbClr val="0D0D0D"/>
                </a:solidFill>
              </a:rPr>
              <a:t/>
            </a:r>
            <a:br>
              <a:rPr lang="ru-RU" altLang="ru-RU" sz="1600" dirty="0" smtClean="0">
                <a:solidFill>
                  <a:srgbClr val="0D0D0D"/>
                </a:solidFill>
              </a:rPr>
            </a:br>
            <a:r>
              <a:rPr lang="ru-RU" altLang="ru-RU" sz="1600" dirty="0" smtClean="0">
                <a:solidFill>
                  <a:srgbClr val="0D0D0D"/>
                </a:solidFill>
              </a:rPr>
              <a:t/>
            </a:r>
            <a:br>
              <a:rPr lang="ru-RU" altLang="ru-RU" sz="1600" dirty="0" smtClean="0">
                <a:solidFill>
                  <a:srgbClr val="0D0D0D"/>
                </a:solidFill>
              </a:rPr>
            </a:br>
            <a:r>
              <a:rPr lang="ru-RU" altLang="ru-RU" sz="1600" dirty="0" smtClean="0">
                <a:solidFill>
                  <a:srgbClr val="0D0D0D"/>
                </a:solidFill>
              </a:rPr>
              <a:t/>
            </a:r>
            <a:br>
              <a:rPr lang="ru-RU" altLang="ru-RU" sz="1600" dirty="0" smtClean="0">
                <a:solidFill>
                  <a:srgbClr val="0D0D0D"/>
                </a:solidFill>
              </a:rPr>
            </a:br>
            <a:r>
              <a:rPr lang="ru-RU" altLang="ru-RU" sz="1600" dirty="0" smtClean="0">
                <a:solidFill>
                  <a:srgbClr val="0D0D0D"/>
                </a:solidFill>
              </a:rPr>
              <a:t/>
            </a:r>
            <a:br>
              <a:rPr lang="ru-RU" altLang="ru-RU" sz="1600" dirty="0" smtClean="0">
                <a:solidFill>
                  <a:srgbClr val="0D0D0D"/>
                </a:solidFill>
              </a:rPr>
            </a:br>
            <a:r>
              <a:rPr lang="ru-RU" altLang="ru-RU" sz="1600" dirty="0" smtClean="0">
                <a:solidFill>
                  <a:srgbClr val="0D0D0D"/>
                </a:solidFill>
              </a:rPr>
              <a:t/>
            </a:r>
            <a:br>
              <a:rPr lang="ru-RU" altLang="ru-RU" sz="1600" dirty="0" smtClean="0">
                <a:solidFill>
                  <a:srgbClr val="0D0D0D"/>
                </a:solidFill>
              </a:rPr>
            </a:br>
            <a:r>
              <a:rPr lang="ru-RU" altLang="ru-RU" sz="1600" dirty="0" smtClean="0">
                <a:solidFill>
                  <a:srgbClr val="0D0D0D"/>
                </a:solidFill>
              </a:rPr>
              <a:t/>
            </a:r>
            <a:br>
              <a:rPr lang="ru-RU" altLang="ru-RU" sz="1600" dirty="0" smtClean="0">
                <a:solidFill>
                  <a:srgbClr val="0D0D0D"/>
                </a:solidFill>
              </a:rPr>
            </a:br>
            <a:r>
              <a:rPr lang="ru-RU" altLang="ru-RU" sz="1600" dirty="0" smtClean="0">
                <a:solidFill>
                  <a:srgbClr val="0D0D0D"/>
                </a:solidFill>
              </a:rPr>
              <a:t/>
            </a:r>
            <a:br>
              <a:rPr lang="ru-RU" altLang="ru-RU" sz="1600" dirty="0" smtClean="0">
                <a:solidFill>
                  <a:srgbClr val="0D0D0D"/>
                </a:solidFill>
              </a:rPr>
            </a:br>
            <a:endParaRPr lang="ru-RU" altLang="ru-RU" dirty="0" smtClean="0"/>
          </a:p>
        </p:txBody>
      </p:sp>
      <p:graphicFrame>
        <p:nvGraphicFramePr>
          <p:cNvPr id="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733342"/>
              </p:ext>
            </p:extLst>
          </p:nvPr>
        </p:nvGraphicFramePr>
        <p:xfrm>
          <a:off x="314325" y="1268413"/>
          <a:ext cx="8505825" cy="5431230"/>
        </p:xfrm>
        <a:graphic>
          <a:graphicData uri="http://schemas.openxmlformats.org/drawingml/2006/table">
            <a:tbl>
              <a:tblPr/>
              <a:tblGrid>
                <a:gridCol w="5477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2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57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9153">
                <a:tc rowSpan="2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                              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                    Наименование показателя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План за 2020 год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Факт за 2020 год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0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00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Доходы всего тыс.руб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28046,617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28411,8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36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В том числе: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2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- налоговые доходы ,тыс. руб.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8668,0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8984,3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63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- неналоговые доходы ,тыс. руб.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1236,0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1293,2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41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- безвозмезные  поступления.тыс.руб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18142,617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18134,3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Расходы -всего тыс.руб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29289,617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29101,0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290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Дефицит(-),профицит (+),тыс.руб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-1243,0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-689,2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74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Источники финансирования дефицита бюджета –всего. тыс.руб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1243,0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689,2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759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-кредиты- всего,тыс.руб.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786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В т. ч.- получение, тыс.руб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12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- Погашение ,тыс.руб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44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Иные источники финансирования дефицита бюджета 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1243,0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689,2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849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-изменение остатков средств бюджета ,тыс. руб.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1243,0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689,2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344488" y="0"/>
            <a:ext cx="8497887" cy="1268413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52400" dist="25400" dir="5400000" algn="ctr" rotWithShape="0">
              <a:srgbClr val="000000">
                <a:alpha val="93000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Исполнение бюджета муниципального образования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Симское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за 2020 год (тыс. рублей)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468313" y="0"/>
            <a:ext cx="8208962" cy="93662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52400" dist="25400" dir="5400000" algn="ctr" rotWithShape="0">
              <a:srgbClr val="000000">
                <a:alpha val="93000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Исполнение доходов бюджета муниципального образования </a:t>
            </a:r>
            <a:r>
              <a:rPr lang="ru-RU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Симское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за 2020 год 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36625"/>
            <a:ext cx="8208962" cy="5495925"/>
          </a:xfrm>
          <a:prstGeom prst="rect">
            <a:avLst/>
          </a:prstGeom>
          <a:noFill/>
          <a:ln>
            <a:noFill/>
          </a:ln>
          <a:effectLst>
            <a:outerShdw dist="266760" dir="5400000" algn="ctr" rotWithShape="0">
              <a:srgbClr val="000000">
                <a:alpha val="8400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83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323850" y="660400"/>
            <a:ext cx="8372475" cy="60928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50800" dir="5400000" algn="ctr" rotWithShape="0">
              <a:srgbClr val="000000"/>
            </a:outerShdw>
          </a:effectLst>
          <a:ex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endParaRPr lang="ru-RU" altLang="ru-RU" dirty="0" smtClean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915816" y="2708920"/>
            <a:ext cx="3528392" cy="1693835"/>
            <a:chOff x="1736" y="2070"/>
            <a:chExt cx="2420" cy="834"/>
          </a:xfrm>
          <a:effectLst>
            <a:outerShdw blurRad="114300" dist="50800" dir="5400000" algn="ctr" rotWithShape="0">
              <a:srgbClr val="000000">
                <a:alpha val="99000"/>
              </a:srgbClr>
            </a:outerShdw>
          </a:effectLst>
        </p:grpSpPr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 bwMode="auto">
            <a:xfrm>
              <a:off x="1736" y="2070"/>
              <a:ext cx="2420" cy="83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2098" y="2199"/>
              <a:ext cx="1697" cy="57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90000" tIns="46800" rIns="90000" bIns="468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>
                <a:buSzPct val="100000"/>
                <a:defRPr/>
              </a:pPr>
              <a:r>
                <a:rPr lang="ru-RU" altLang="ru-RU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Доходы бюджета 28411,8 тыс. руб.</a:t>
              </a:r>
            </a:p>
          </p:txBody>
        </p:sp>
      </p:grp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998937" y="4402755"/>
            <a:ext cx="3168352" cy="2017305"/>
            <a:chOff x="2008" y="2911"/>
            <a:chExt cx="1683" cy="1279"/>
          </a:xfrm>
          <a:effectLst>
            <a:outerShdw blurRad="114300" dist="25400" dir="5400000" algn="ctr" rotWithShape="0">
              <a:srgbClr val="000000"/>
            </a:outerShdw>
          </a:effectLst>
        </p:grpSpPr>
        <p:pic>
          <p:nvPicPr>
            <p:cNvPr id="6" name="Picture 9"/>
            <p:cNvPicPr>
              <a:picLocks noChangeAspect="1" noChangeArrowheads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 bwMode="auto">
            <a:xfrm>
              <a:off x="2008" y="2911"/>
              <a:ext cx="1683" cy="127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2262" y="3502"/>
              <a:ext cx="1175" cy="56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90000" tIns="46800" rIns="90000" bIns="468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>
                <a:buSzPct val="100000"/>
                <a:defRPr/>
              </a:pPr>
              <a:r>
                <a:rPr lang="ru-RU" alt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Безвозмездные поступления 18134,3  тыс. руб.</a:t>
              </a:r>
            </a:p>
          </p:txBody>
        </p:sp>
      </p:grpSp>
      <p:grpSp>
        <p:nvGrpSpPr>
          <p:cNvPr id="8" name="Group 8"/>
          <p:cNvGrpSpPr>
            <a:grpSpLocks/>
          </p:cNvGrpSpPr>
          <p:nvPr/>
        </p:nvGrpSpPr>
        <p:grpSpPr bwMode="auto">
          <a:xfrm rot="8199406">
            <a:off x="801659" y="1389735"/>
            <a:ext cx="2951413" cy="2315978"/>
            <a:chOff x="2084" y="2881"/>
            <a:chExt cx="1683" cy="1279"/>
          </a:xfrm>
          <a:effectLst>
            <a:outerShdw blurRad="88900" dist="25400" dir="5400000" algn="ctr" rotWithShape="0">
              <a:srgbClr val="000000">
                <a:alpha val="97000"/>
              </a:srgbClr>
            </a:outerShdw>
          </a:effectLst>
        </p:grpSpPr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 bwMode="auto">
            <a:xfrm>
              <a:off x="2084" y="2881"/>
              <a:ext cx="1683" cy="127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 rot="10875533">
              <a:off x="2262" y="3502"/>
              <a:ext cx="1175" cy="56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90000" tIns="46800" rIns="90000" bIns="468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>
                <a:buSzPct val="100000"/>
                <a:defRPr/>
              </a:pPr>
              <a:r>
                <a:rPr lang="ru-RU" alt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Налоговые доходы 8984,3тыс. руб.</a:t>
              </a:r>
            </a:p>
          </p:txBody>
        </p:sp>
      </p:grpSp>
      <p:grpSp>
        <p:nvGrpSpPr>
          <p:cNvPr id="11" name="Group 8"/>
          <p:cNvGrpSpPr>
            <a:grpSpLocks/>
          </p:cNvGrpSpPr>
          <p:nvPr/>
        </p:nvGrpSpPr>
        <p:grpSpPr bwMode="auto">
          <a:xfrm rot="13449789">
            <a:off x="5575639" y="1480625"/>
            <a:ext cx="3170844" cy="2240561"/>
            <a:chOff x="2008" y="2911"/>
            <a:chExt cx="1683" cy="1279"/>
          </a:xfrm>
          <a:effectLst>
            <a:outerShdw blurRad="50800" dist="25400" dir="5400000" algn="ctr" rotWithShape="0">
              <a:srgbClr val="000000">
                <a:alpha val="80000"/>
              </a:srgbClr>
            </a:outerShdw>
          </a:effectLst>
        </p:grpSpPr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 bwMode="auto">
            <a:xfrm>
              <a:off x="2008" y="2911"/>
              <a:ext cx="1683" cy="127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 rot="10943241">
              <a:off x="2262" y="3502"/>
              <a:ext cx="1175" cy="56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90000" tIns="46800" rIns="90000" bIns="468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>
                <a:buSzPct val="100000"/>
                <a:defRPr/>
              </a:pPr>
              <a:r>
                <a:rPr lang="ru-RU" alt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Неналоговые доходы 1293,2 </a:t>
              </a:r>
            </a:p>
            <a:p>
              <a:pPr algn="ctr">
                <a:buSzPct val="100000"/>
                <a:defRPr/>
              </a:pPr>
              <a:r>
                <a:rPr lang="ru-RU" alt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тыс .руб.</a:t>
              </a:r>
            </a:p>
          </p:txBody>
        </p:sp>
      </p:grp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322263" y="61913"/>
            <a:ext cx="8374062" cy="98107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90500" dist="25400" dir="5400000" algn="ctr" rotWithShape="0">
              <a:srgbClr val="000000">
                <a:alpha val="95000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Доходы бюджета муниципального образования</a:t>
            </a:r>
          </a:p>
          <a:p>
            <a:pPr algn="ctr" eaLnBrk="1" hangingPunct="1">
              <a:buSzPct val="100000"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Симское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за 2020 год</a:t>
            </a:r>
          </a:p>
        </p:txBody>
      </p:sp>
      <p:pic>
        <p:nvPicPr>
          <p:cNvPr id="14343" name="Picture 7" descr="C:\Documents and Settings\bydjet-06\Рабочий стол\14346230812143461988796087-2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422775"/>
            <a:ext cx="2227262" cy="2089150"/>
          </a:xfrm>
          <a:prstGeom prst="rect">
            <a:avLst/>
          </a:prstGeom>
          <a:noFill/>
          <a:effectLst>
            <a:outerShdw blurRad="685800" dist="330200" dir="10500000" sx="73000" sy="73000" algn="ctr" rotWithShape="0">
              <a:srgbClr val="000000">
                <a:alpha val="73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2497084"/>
              </p:ext>
            </p:extLst>
          </p:nvPr>
        </p:nvGraphicFramePr>
        <p:xfrm>
          <a:off x="323850" y="900113"/>
          <a:ext cx="8389938" cy="5697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68313" y="-9525"/>
            <a:ext cx="8245475" cy="93503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90500" dist="25400" dir="5400000" algn="ctr" rotWithShape="0">
              <a:srgbClr val="000000">
                <a:alpha val="95000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buSzPct val="100000"/>
              <a:buFont typeface="Times New Roman" pitchFamily="18" charset="0"/>
              <a:buNone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</a:rPr>
              <a:t>Структура налоговых доходов местного бюджета за 2020 год</a:t>
            </a:r>
            <a:endParaRPr lang="ru-RU" dirty="0">
              <a:solidFill>
                <a:srgbClr val="7030A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Другая 1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EDFADC"/>
      </a:accent4>
      <a:accent5>
        <a:srgbClr val="FF8021"/>
      </a:accent5>
      <a:accent6>
        <a:srgbClr val="CAF297"/>
      </a:accent6>
      <a:hlink>
        <a:srgbClr val="FFFF00"/>
      </a:hlink>
      <a:folHlink>
        <a:srgbClr val="9DE1C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24936</TotalTime>
  <Words>1811</Words>
  <Application>Microsoft Office PowerPoint</Application>
  <PresentationFormat>Экран (4:3)</PresentationFormat>
  <Paragraphs>501</Paragraphs>
  <Slides>33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4" baseType="lpstr">
      <vt:lpstr>NSimSun</vt:lpstr>
      <vt:lpstr>Arial</vt:lpstr>
      <vt:lpstr>Arial Unicode MS</vt:lpstr>
      <vt:lpstr>Calibri</vt:lpstr>
      <vt:lpstr>Candara</vt:lpstr>
      <vt:lpstr>Mangal</vt:lpstr>
      <vt:lpstr>Symbol</vt:lpstr>
      <vt:lpstr>Tahoma</vt:lpstr>
      <vt:lpstr>Times New Roman</vt:lpstr>
      <vt:lpstr>Wingdings 2</vt:lpstr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«Бюджет для граждан»</dc:title>
  <dc:creator>Bydjet-01</dc:creator>
  <cp:lastModifiedBy>Пользователь</cp:lastModifiedBy>
  <cp:revision>1341</cp:revision>
  <cp:lastPrinted>2021-04-13T13:35:24Z</cp:lastPrinted>
  <dcterms:created xsi:type="dcterms:W3CDTF">2016-10-19T08:58:54Z</dcterms:created>
  <dcterms:modified xsi:type="dcterms:W3CDTF">2022-02-24T12:03:01Z</dcterms:modified>
</cp:coreProperties>
</file>