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2" r:id="rId1"/>
    <p:sldMasterId id="2147483824" r:id="rId2"/>
    <p:sldMasterId id="2147483836" r:id="rId3"/>
    <p:sldMasterId id="2147483848" r:id="rId4"/>
    <p:sldMasterId id="2147483872" r:id="rId5"/>
    <p:sldMasterId id="2147483884" r:id="rId6"/>
    <p:sldMasterId id="2147483908" r:id="rId7"/>
  </p:sldMasterIdLst>
  <p:notesMasterIdLst>
    <p:notesMasterId r:id="rId59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5" r:id="rId23"/>
    <p:sldId id="383" r:id="rId24"/>
    <p:sldId id="384" r:id="rId25"/>
    <p:sldId id="385" r:id="rId26"/>
    <p:sldId id="387" r:id="rId27"/>
    <p:sldId id="388" r:id="rId28"/>
    <p:sldId id="390" r:id="rId29"/>
    <p:sldId id="382" r:id="rId30"/>
    <p:sldId id="366" r:id="rId31"/>
    <p:sldId id="367" r:id="rId32"/>
    <p:sldId id="289" r:id="rId33"/>
    <p:sldId id="290" r:id="rId34"/>
    <p:sldId id="291" r:id="rId35"/>
    <p:sldId id="352" r:id="rId36"/>
    <p:sldId id="353" r:id="rId37"/>
    <p:sldId id="354" r:id="rId38"/>
    <p:sldId id="295" r:id="rId39"/>
    <p:sldId id="355" r:id="rId40"/>
    <p:sldId id="297" r:id="rId41"/>
    <p:sldId id="363" r:id="rId42"/>
    <p:sldId id="301" r:id="rId43"/>
    <p:sldId id="302" r:id="rId44"/>
    <p:sldId id="303" r:id="rId45"/>
    <p:sldId id="304" r:id="rId46"/>
    <p:sldId id="306" r:id="rId47"/>
    <p:sldId id="308" r:id="rId48"/>
    <p:sldId id="309" r:id="rId49"/>
    <p:sldId id="310" r:id="rId50"/>
    <p:sldId id="324" r:id="rId51"/>
    <p:sldId id="325" r:id="rId52"/>
    <p:sldId id="326" r:id="rId53"/>
    <p:sldId id="327" r:id="rId54"/>
    <p:sldId id="330" r:id="rId55"/>
    <p:sldId id="331" r:id="rId56"/>
    <p:sldId id="332" r:id="rId57"/>
    <p:sldId id="334" r:id="rId58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F67E"/>
    <a:srgbClr val="5D2466"/>
    <a:srgbClr val="C5F28E"/>
    <a:srgbClr val="CCECFF"/>
    <a:srgbClr val="FFCCFF"/>
    <a:srgbClr val="FBF1A5"/>
    <a:srgbClr val="FCB2DE"/>
    <a:srgbClr val="FFFFCC"/>
    <a:srgbClr val="99FF99"/>
    <a:srgbClr val="DCD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063" autoAdjust="0"/>
  </p:normalViewPr>
  <p:slideViewPr>
    <p:cSldViewPr>
      <p:cViewPr varScale="1">
        <p:scale>
          <a:sx n="109" d="100"/>
          <a:sy n="109" d="100"/>
        </p:scale>
        <p:origin x="165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9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ln w="6350"/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ln w="6350"/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0405788245750471"/>
                  <c:y val="2.891299873784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5A-4012-95A0-DB21AE1AD938}"/>
                </c:ext>
              </c:extLst>
            </c:dLbl>
            <c:dLbl>
              <c:idx val="2"/>
              <c:layout>
                <c:manualLayout>
                  <c:x val="-8.4657260304410661E-2"/>
                  <c:y val="-1.15651994951380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46710,2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5A-4012-95A0-DB21AE1AD9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2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879797.4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5A-4012-95A0-DB21AE1AD9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0934896122653043"/>
                  <c:y val="1.1565199495138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5A-4012-95A0-DB21AE1AD938}"/>
                </c:ext>
              </c:extLst>
            </c:dLbl>
            <c:dLbl>
              <c:idx val="2"/>
              <c:layout>
                <c:manualLayout>
                  <c:x val="9.1712031996444843E-2"/>
                  <c:y val="-2.8912998737845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47347,5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5A-4012-95A0-DB21AE1AD9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2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2">
                  <c:v>887297.4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5A-4012-95A0-DB21AE1AD9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5.6438173536273756E-2"/>
                  <c:y val="-2.89129987378451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5A-4012-95A0-DB21AE1AD9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2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5A-4012-95A0-DB21AE1AD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696192"/>
        <c:axId val="116697728"/>
        <c:axId val="0"/>
      </c:bar3DChart>
      <c:catAx>
        <c:axId val="11669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6697728"/>
        <c:crosses val="autoZero"/>
        <c:auto val="1"/>
        <c:lblAlgn val="ctr"/>
        <c:lblOffset val="100"/>
        <c:noMultiLvlLbl val="0"/>
      </c:catAx>
      <c:valAx>
        <c:axId val="1166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696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52376940936123E-2"/>
          <c:y val="0.20540028072761563"/>
          <c:w val="0.53066107898020509"/>
          <c:h val="0.72796196764045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explosion val="1"/>
            <c:spPr>
              <a:solidFill>
                <a:srgbClr val="99FF99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CC9-4B33-A782-0B6D09837AB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(905 тыс.рублей)</c:v>
                </c:pt>
                <c:pt idx="1">
                  <c:v>Налог на имущество физических лиц (808 тыс.рублей)</c:v>
                </c:pt>
                <c:pt idx="2">
                  <c:v>Земельный налог с организаций (3400 тыс.рублей)</c:v>
                </c:pt>
                <c:pt idx="3">
                  <c:v>Земельный налог с физических лиц (3425 тыс.рублей)</c:v>
                </c:pt>
                <c:pt idx="4">
                  <c:v>Государственная пошлина (5 тыс рублей)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905</c:v>
                </c:pt>
                <c:pt idx="1">
                  <c:v>808</c:v>
                </c:pt>
                <c:pt idx="2">
                  <c:v>3400</c:v>
                </c:pt>
                <c:pt idx="3">
                  <c:v>3425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C9-4B33-A782-0B6D09837A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21E-2"/>
          <c:y val="0.15435516542876437"/>
          <c:w val="0.59542354090286231"/>
          <c:h val="0.8191481613546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95A-4D4A-A7F1-BC4DFC16BFA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 (763 тыс.руб.)</c:v>
                </c:pt>
                <c:pt idx="1">
                  <c:v>Доходы от продажи материальных и нематериальных активов (100 тыс.руб.)</c:v>
                </c:pt>
                <c:pt idx="2">
                  <c:v>Штрафы, санкции, возмещение ущерба (10 тыс.руб.)</c:v>
                </c:pt>
                <c:pt idx="3">
                  <c:v>Прочие неналоговые доходы (34 тыс.руб.)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763</c:v>
                </c:pt>
                <c:pt idx="1">
                  <c:v>100</c:v>
                </c:pt>
                <c:pt idx="2">
                  <c:v>10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5A-4D4A-A7F1-BC4DFC16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99995833796251"/>
          <c:y val="2.4087884742316538E-3"/>
          <c:w val="0.3751815770469949"/>
          <c:h val="0.99759121152576835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42016543616366E-2"/>
          <c:y val="9.7826767247982283E-2"/>
          <c:w val="0.67142287220611874"/>
          <c:h val="0.819486513932321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5400000" vert="horz"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1032</c:v>
                </c:pt>
                <c:pt idx="1">
                  <c:v>289.3</c:v>
                </c:pt>
                <c:pt idx="2">
                  <c:v>34370.9</c:v>
                </c:pt>
                <c:pt idx="3">
                  <c:v>1568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F-486B-BA74-CEE1BB537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1183039282898E-2"/>
          <c:y val="0.10634331970838623"/>
          <c:w val="0.52190294122694569"/>
          <c:h val="0.78952884641048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6"/>
            <c:bubble3D val="0"/>
            <c:spPr>
              <a:solidFill>
                <a:srgbClr val="99FFCC"/>
              </a:solidFill>
            </c:spPr>
            <c:extLst>
              <c:ext xmlns:c16="http://schemas.microsoft.com/office/drawing/2014/chart" uri="{C3380CC4-5D6E-409C-BE32-E72D297353CC}">
                <c16:uniqueId val="{00000001-3BD4-42E0-95E0-AE62D7A1B6E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 (37962,1 тыс.руб.)</c:v>
                </c:pt>
                <c:pt idx="1">
                  <c:v>Общегосударственные расходы (5682 тыс.руб.)</c:v>
                </c:pt>
                <c:pt idx="2">
                  <c:v>Социальная политика (100 тыс.руб.)</c:v>
                </c:pt>
                <c:pt idx="3">
                  <c:v>Жилищно-коммунальное хозяйство (3257 тыс.руб.)</c:v>
                </c:pt>
                <c:pt idx="4">
                  <c:v>Национальная безопасность и правоохранительная деятельность (60 тыс.руб.)</c:v>
                </c:pt>
                <c:pt idx="5">
                  <c:v>Охрана окружающей среды (50,0 тыс.руб.)</c:v>
                </c:pt>
                <c:pt idx="6">
                  <c:v>Национальная оборона (236,4 тыс.руб.)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80.2</c:v>
                </c:pt>
                <c:pt idx="1">
                  <c:v>12</c:v>
                </c:pt>
                <c:pt idx="2" formatCode="0.0">
                  <c:v>0.2</c:v>
                </c:pt>
                <c:pt idx="3">
                  <c:v>6.9</c:v>
                </c:pt>
                <c:pt idx="4">
                  <c:v>0.1</c:v>
                </c:pt>
                <c:pt idx="5">
                  <c:v>0.1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D4-42E0-95E0-AE62D7A1B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341139150753792"/>
          <c:y val="0"/>
          <c:w val="0.4471600039020055"/>
          <c:h val="1"/>
        </c:manualLayout>
      </c:layout>
      <c:overlay val="0"/>
      <c:txPr>
        <a:bodyPr/>
        <a:lstStyle/>
        <a:p>
          <a:pPr>
            <a:defRPr sz="13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0.10615</cdr:x>
      <cdr:y>0.84049</cdr:y>
    </cdr:from>
    <cdr:to>
      <cdr:x>0.3907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0183" y="4817977"/>
          <a:ext cx="252028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0.1364</cdr:x>
      <cdr:y>0.83671</cdr:y>
    </cdr:from>
    <cdr:to>
      <cdr:x>0.38031</cdr:x>
      <cdr:y>0.98745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08121" y="4796324"/>
          <a:ext cx="2160240" cy="86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47347,5 тыс. руб.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1" name="AutoShape 4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3" name="Text Box 6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3841750" y="0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54587" cy="37147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8137" cy="445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86027" name="Text Box 10"/>
          <p:cNvSpPr txBox="1">
            <a:spLocks noChangeArrowheads="1"/>
          </p:cNvSpPr>
          <p:nvPr/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0525" cy="488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Tahoma" pitchFamily="32" charset="0"/>
              </a:defRPr>
            </a:lvl1pPr>
          </a:lstStyle>
          <a:p>
            <a:pPr>
              <a:defRPr/>
            </a:pPr>
            <a:fld id="{74B6385C-5652-45B0-831D-0EDB71472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80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FCFB7-67BD-4713-8CA0-85A1CAE2C98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A25567-C1B7-4D45-B178-575081FDC104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6260F7-5193-4586-8406-4C60AA3CA95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0D0B8D-E0A6-4B6A-A880-03180C4BB21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CCF9A12-DED9-44B7-BAF9-ABBD7FA589D9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1986D-4D86-42C6-8E20-7230E833AAE3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66C6F2B-0A6C-4566-94C8-FFF4441BD69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C59BA6-C701-45FF-B1A3-9AA3F2E72AB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4B17C4-9C06-4254-885B-8D8AAA4431FA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DFAF96-B9DB-48BB-BB23-7E036536E19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808A9C-0554-4FE2-803F-968E77564AD8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73E08B-8FE0-4441-9605-808B6C694C6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A0C7A0D-A5CE-41C8-B52E-5F3A00D2226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58E4A-8DA4-4766-9864-557AE6E9262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F329A8-0B7B-4634-A01E-28703D10A53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317FC9-2DFB-465B-8C7F-56D97358B85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AA8121-7917-45E2-A535-6A1691AF876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A3573D-C8BA-4BBE-A620-E2BE7F8148D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113A94-5D34-45F7-B4FA-DB830FE990B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FA2C68-7091-49E2-8C5E-FE280398D95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9931F-0984-479F-898A-2020B84322C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79297-2F7A-42D2-B517-F7F3FF891D3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6385C-5652-45B0-831D-0EDB714725D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AF6EF6-305B-4CC3-A5E5-D7CD8836E7D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9FB5C7C-41C2-4B6A-A8BC-BA78CD1C2FF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6BCC4-6E8F-40DC-81A9-911D30CC8FB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2698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EE11B-7C54-4487-BCA0-65BF089F443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7629FC-286D-49C4-A6F5-B42D7E1C6CF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EE11B-7C54-4487-BCA0-65BF089F443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7629FC-286D-49C4-A6F5-B42D7E1C6CF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68BFBB-FA2E-431D-A99F-38567DC1F3B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27A40A1-2652-40D6-A814-4CFD3D8866F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312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0C060A-3EBB-4DED-9459-A7D22F8075C0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DDFD8-8533-4031-B030-14990A07EE3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D7F655-7AAF-4953-916E-4E65BC571E8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A0D413-A07C-46CC-BC69-61E533EDF79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F20294-66F3-45F3-B559-6960C51FD36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FC5F93-A646-4AF0-97D0-D497F2EFE7D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619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A802AB-DA29-4DAC-9CD4-EE6B85544B1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746E14E-EC5D-4831-A344-3946D89EA620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82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245FA3-8F59-4A04-83BC-B403868745A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A67A431-32BB-4C91-A197-8AB0CCD49FF7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029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0CADF-3CD6-4F86-A063-31A65749429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E6A105-89EB-4DC3-B0B3-D7B64E0F0DFC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552AC2-694B-4805-9AAE-8DC9ABE89FD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43A0A6-B640-42CF-B272-E0002A26251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234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A301A4-2A80-48CF-A0D5-AFAF3EC4260F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5B67A41-4DA1-4A21-A1AE-C1295D48A27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667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18C80C-1740-42F4-836E-19CE820FE8AA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EE09D09-71BD-472D-AAB5-73D0627071C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31AD2-2060-46EE-96E3-AE4F85BE94A3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9770263-4ABC-459D-8EA6-D033A1E81E9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872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BC5927-4DE6-4689-B9CB-ED361B9C8A7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974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04BEC8-3DAB-409F-AB32-E57A5351754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974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304630-AB99-4158-A6D4-FEC319EEC28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6282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99F08C-3D80-4BE9-8865-5C15173A63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118D71-0CE2-48F6-B1F9-E453DC21EF94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38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D59FD-A713-486C-8D35-8ECF95BEBB4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917A12-9634-4779-A607-1B892B46798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48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7FBB45-9A21-4978-8FF2-E5B1632E5AE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69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E123DD-70D8-4D72-9548-A65E2F1FDBC8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69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711C1B-4532-4B0F-A5B4-864A4449AE6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72ACFE9-106B-4B2A-B11B-D6DBEAC5D6A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C45A2F-EDE2-4E8A-BDDD-75351120FE7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AB1EF4-659C-41FD-8C17-56F3687145B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1A610E-D27B-4CA8-92A1-34E6BAE8A6F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9B500D-7BA7-41E2-91DC-F827B66166BC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6E673B-C81E-445E-A4C6-615E3A2BB46D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F0A4EA-C8C5-4E05-A2D5-9ADDD28EB354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CE14B7-6748-4B93-99F3-F0FFA06D72A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6F708E-F77E-4D9F-BDAD-649387E24E7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4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1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0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3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1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7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2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0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1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5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6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9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1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4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0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8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0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4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3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0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5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7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9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9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3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4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2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5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8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2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9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4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0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1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9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5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1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9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2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3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4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5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4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0292D6756E6FEECD41BF2AFDF43B59AE0F572E9DCB1ADCD5266943A11F497C83FA53EC7DF8E33ZC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F8F9E67D46D9B61907A3F579EFBB8578CD8E3D236BD863F3128FF018540C5A9DE547434555E0DAF4B841FF22C2EE703B3C117CAAD929D52kEH2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F8F9E67D46D9B61907A3F579EFBB8578CDEE6D23CB3863F3128FF018540C5A9DE547434555E0DAE42841FF22C2EE703B3C117CAAD929D52kEH2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54495" y="1605318"/>
            <a:ext cx="87137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Подготовлен на основании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решения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Совета народных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депутатов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Юрьев-Польского района </a:t>
            </a:r>
            <a:r>
              <a:rPr lang="en-US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от 15.12.2020г. </a:t>
            </a:r>
            <a:r>
              <a:rPr lang="ru-RU" altLang="ru-RU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№23«О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бюджете 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на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</a:rPr>
              <a:t>2021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год»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Candara" pitchFamily="32" charset="0"/>
              </a:rPr>
              <a:t>         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875" y="-171400"/>
            <a:ext cx="9144000" cy="1636712"/>
          </a:xfrm>
          <a:prstGeom prst="rect">
            <a:avLst/>
          </a:prstGeom>
          <a:gradFill flip="none" rotWithShape="1">
            <a:gsLst>
              <a:gs pos="100000">
                <a:srgbClr val="92D050"/>
              </a:gs>
              <a:gs pos="0">
                <a:srgbClr val="FFFF00"/>
              </a:gs>
              <a:gs pos="39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dist="50760" dir="5400000" algn="ctr" rotWithShape="0">
              <a:srgbClr val="000000"/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1pPr>
            <a:lvl2pPr eaLnBrk="0" hangingPunct="0">
              <a:spcBef>
                <a:spcPts val="55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2pPr>
            <a:lvl3pPr eaLnBrk="0" hangingPunct="0">
              <a:spcBef>
                <a:spcPts val="5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3pPr>
            <a:lvl4pPr eaLnBrk="0" hangingPunct="0">
              <a:spcBef>
                <a:spcPts val="45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4pPr>
            <a:lvl5pPr eaLnBrk="0" hangingPunct="0">
              <a:spcBef>
                <a:spcPts val="4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400" dirty="0" smtClean="0">
                <a:solidFill>
                  <a:srgbClr val="7030A0"/>
                </a:solidFill>
              </a:rPr>
              <a:t>«Бюджет для граждан»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48" y="1605318"/>
            <a:ext cx="7112480" cy="40754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Налоговые доходы</a:t>
            </a:r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1349375"/>
            <a:ext cx="2447925" cy="1081088"/>
          </a:xfrm>
          <a:prstGeom prst="downArrowCallout">
            <a:avLst>
              <a:gd name="adj1" fmla="val 24991"/>
              <a:gd name="adj2" fmla="val 25002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Федеральные налоги</a:t>
            </a: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4895850" y="1347788"/>
            <a:ext cx="1800225" cy="1081087"/>
          </a:xfrm>
          <a:prstGeom prst="downArrowCallout">
            <a:avLst>
              <a:gd name="adj1" fmla="val 24993"/>
              <a:gd name="adj2" fmla="val 25001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Местные налоги</a:t>
            </a: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700338" y="1341438"/>
            <a:ext cx="1933575" cy="1079500"/>
          </a:xfrm>
          <a:prstGeom prst="downArrowCallout">
            <a:avLst>
              <a:gd name="adj1" fmla="val 24994"/>
              <a:gd name="adj2" fmla="val 25002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Региональные налоги</a:t>
            </a: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0" y="2565400"/>
            <a:ext cx="2627313" cy="4176713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добавленную стоимость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Акцизы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Налог на доходы физических лиц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 4) Налог на прибыль организаций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5) Налог на добычу полезных ископаемых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6)Водный налог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7)Сборы за пользование объектами животного мира и за пользование объектами водных биологических ресурсов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8) Государственная пошлина</a:t>
            </a: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2520950" y="2565400"/>
            <a:ext cx="2292350" cy="1674813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имущество организаций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Налог на игорный бизнес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Транспортный налог</a:t>
            </a: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651375"/>
            <a:ext cx="3816350" cy="18526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</p:pic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5056188" y="2565400"/>
            <a:ext cx="1944687" cy="1368425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имущество физических лиц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Земельный налог</a:t>
            </a:r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>
            <a:off x="7062788" y="2587625"/>
            <a:ext cx="2089150" cy="3409950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Единый сельскохозяйственный налог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Упрощенная система налогообложения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 smtClean="0">
                <a:solidFill>
                  <a:srgbClr val="000099"/>
                </a:solidFill>
                <a:latin typeface="Candara" pitchFamily="32" charset="0"/>
              </a:rPr>
              <a:t>3) </a:t>
            </a: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Патентная система налогообложения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endParaRPr lang="ru-RU" altLang="ru-RU" sz="1100" b="1" dirty="0">
              <a:solidFill>
                <a:srgbClr val="990066"/>
              </a:solidFill>
              <a:latin typeface="Candara" pitchFamily="32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endParaRPr lang="ru-RU" altLang="ru-RU" sz="1100" b="1" dirty="0">
              <a:solidFill>
                <a:srgbClr val="990066"/>
              </a:solidFill>
              <a:latin typeface="Candara" pitchFamily="32" charset="0"/>
            </a:endParaRP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6878638" y="1331913"/>
            <a:ext cx="1800225" cy="1081087"/>
          </a:xfrm>
          <a:prstGeom prst="downArrowCallout">
            <a:avLst>
              <a:gd name="adj1" fmla="val 24993"/>
              <a:gd name="adj2" fmla="val 25001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Специальные налоговые режимы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95288" y="1484313"/>
            <a:ext cx="8229600" cy="5113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от использования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имущества и земельных участков, находящихся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в государственной или  муниципальной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собственности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от продажи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имущества и земельных участков, находящихся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в государственной или муниципальной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собственности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Платежи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при пользовании природными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ресурсами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оходы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от платных услуг, оказываемых казенными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учреждениями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А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дминистративные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платежи и сборы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Штрафы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, санкции, возмещение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ущерба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Средства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самообложения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граждан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ные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неналоговые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8288" indent="-265113">
              <a:spcBef>
                <a:spcPts val="500"/>
              </a:spcBef>
              <a:buClrTx/>
              <a:buFontTx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Неналоговые доходы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79388" y="549275"/>
            <a:ext cx="850741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Это средства</a:t>
            </a:r>
            <a:r>
              <a:rPr lang="ru-RU" altLang="ru-RU" sz="2400" dirty="0">
                <a:solidFill>
                  <a:srgbClr val="073E87"/>
                </a:solidFill>
                <a:latin typeface="Candara" pitchFamily="32" charset="0"/>
              </a:rPr>
              <a:t> </a:t>
            </a: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одного бюджета бюджетной системы РФ, </a:t>
            </a:r>
            <a:r>
              <a:rPr lang="ru-RU" altLang="ru-RU" sz="1600" dirty="0" smtClean="0">
                <a:solidFill>
                  <a:srgbClr val="073E87"/>
                </a:solidFill>
                <a:latin typeface="Candara" pitchFamily="32" charset="0"/>
              </a:rPr>
              <a:t>перечисляемые</a:t>
            </a:r>
          </a:p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 smtClean="0">
                <a:solidFill>
                  <a:srgbClr val="073E87"/>
                </a:solidFill>
                <a:latin typeface="Candara" pitchFamily="32" charset="0"/>
              </a:rPr>
              <a:t>другому бюджету </a:t>
            </a: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бюджетной системы РФ</a:t>
            </a: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Межбюджетные трансферты(безвозмездные поступления)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524750" y="2565400"/>
            <a:ext cx="1366838" cy="2160588"/>
          </a:xfrm>
          <a:prstGeom prst="rect">
            <a:avLst/>
          </a:prstGeom>
          <a:solidFill>
            <a:srgbClr val="99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4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Формы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бюджетных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ahoma" pitchFamily="32" charset="0"/>
              </a:rPr>
              <a:t>трансфертов</a:t>
            </a:r>
            <a:endParaRPr lang="ru-RU" altLang="ru-RU" sz="18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79388" y="1700213"/>
            <a:ext cx="6913562" cy="865187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333333"/>
            </a:solidFill>
            <a:miter lim="800000"/>
            <a:headEnd/>
            <a:tailEnd/>
          </a:ln>
          <a:effectLst>
            <a:outerShdw dist="139498" dir="2700000" algn="ctr" rotWithShape="0">
              <a:srgbClr val="808080">
                <a:alpha val="90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Дотации-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межбюджетные трансферты, предоставляемые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</a:t>
            </a:r>
            <a:r>
              <a:rPr lang="ru-RU" altLang="ru-RU" sz="1400" i="1" dirty="0" smtClean="0">
                <a:solidFill>
                  <a:srgbClr val="000000"/>
                </a:solidFill>
                <a:latin typeface="Tahoma" pitchFamily="32" charset="0"/>
              </a:rPr>
              <a:t>езвозмездной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и безвозвратной основе без установления направлений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и(или) условий их использования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250825" y="2997200"/>
            <a:ext cx="6842125" cy="1584325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1C1C1C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5003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Субвенции</a:t>
            </a: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бюджетные средства, предоставляемые бюджету другого уровня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бюджетной системы РФ на безвозмездной и безвозвратной основах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осуществление определенных целевых расходов, возникающих при выполнении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полномочий РФ, переданных для осуществления органов власти другого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уровня бюджетной системы РФ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250825" y="5084763"/>
            <a:ext cx="6840538" cy="1441450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14551" dir="2700000" algn="ctr" rotWithShape="0">
              <a:srgbClr val="80808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Субсидии</a:t>
            </a: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бюджетные средства, предоставляемые бюджету другого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уровня бюджетной системы РФ, в целях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 err="1">
                <a:solidFill>
                  <a:srgbClr val="000000"/>
                </a:solidFill>
                <a:latin typeface="Tahoma" pitchFamily="32" charset="0"/>
              </a:rPr>
              <a:t>софинансирования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, расходных обязательств,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возникающих при выполнении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полномочий органов местного самоуправления по вопросам местного значения</a:t>
            </a:r>
          </a:p>
        </p:txBody>
      </p:sp>
      <p:sp>
        <p:nvSpPr>
          <p:cNvPr id="17419" name="AutoShape 9"/>
          <p:cNvSpPr>
            <a:spLocks noChangeArrowheads="1"/>
          </p:cNvSpPr>
          <p:nvPr/>
        </p:nvSpPr>
        <p:spPr bwMode="auto">
          <a:xfrm>
            <a:off x="7164388" y="3500438"/>
            <a:ext cx="288925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Стрелка вправо 1"/>
          <p:cNvSpPr/>
          <p:nvPr/>
        </p:nvSpPr>
        <p:spPr>
          <a:xfrm rot="12708942">
            <a:off x="7185844" y="2036743"/>
            <a:ext cx="821083" cy="31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3509969">
            <a:off x="7528204" y="4724665"/>
            <a:ext cx="410382" cy="846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http://www.molchanovo.ru/image/resize/800x600/upload/images/icon/xw_12645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38" y="4043514"/>
            <a:ext cx="1249470" cy="814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82563" y="115888"/>
            <a:ext cx="84931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Candara" pitchFamily="32" charset="0"/>
              </a:rPr>
              <a:t>Расходы бюджета </a:t>
            </a:r>
            <a:r>
              <a:rPr lang="ru-RU" altLang="ru-RU" sz="1600" dirty="0">
                <a:solidFill>
                  <a:srgbClr val="7030A0"/>
                </a:solidFill>
                <a:latin typeface="Candara" pitchFamily="32" charset="0"/>
              </a:rPr>
              <a:t>– 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выплачиваемые из бюджета денежные средства, за </a:t>
            </a:r>
            <a:endParaRPr lang="ru-RU" altLang="ru-RU" sz="1600" dirty="0" smtClean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и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сключением средств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, являющихся источниками финансирования дефицита бюджета 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66700" y="1231106"/>
            <a:ext cx="8075612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73E87"/>
                </a:solidFill>
                <a:latin typeface="Candara" pitchFamily="32" charset="0"/>
              </a:rPr>
              <a:t>                                                          </a:t>
            </a:r>
          </a:p>
          <a:p>
            <a:pPr eaLnBrk="1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73E87"/>
                </a:solidFill>
                <a:latin typeface="Candara" pitchFamily="32" charset="0"/>
              </a:rPr>
              <a:t>                                         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287463"/>
            <a:ext cx="1600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05263"/>
            <a:ext cx="14970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560638"/>
            <a:ext cx="143986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1625" y="2235200"/>
            <a:ext cx="208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социальную политику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254125" y="1006475"/>
            <a:ext cx="22367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          На ЖКХ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7046913" y="2276475"/>
            <a:ext cx="1441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   На культуру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3754438" y="5408613"/>
            <a:ext cx="241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На охрану окружающей среды 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179388" y="364490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физ.культуру и спорт</a:t>
            </a:r>
          </a:p>
        </p:txBody>
      </p:sp>
      <p:sp>
        <p:nvSpPr>
          <p:cNvPr id="18445" name="AutoShape 12"/>
          <p:cNvSpPr>
            <a:spLocks noChangeArrowheads="1"/>
          </p:cNvSpPr>
          <p:nvPr/>
        </p:nvSpPr>
        <p:spPr bwMode="auto">
          <a:xfrm rot="3180000">
            <a:off x="5772944" y="4483894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6" name="AutoShape 13"/>
          <p:cNvSpPr>
            <a:spLocks noChangeArrowheads="1"/>
          </p:cNvSpPr>
          <p:nvPr/>
        </p:nvSpPr>
        <p:spPr bwMode="auto">
          <a:xfrm rot="18840000">
            <a:off x="5383531" y="234052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7" name="AutoShape 14"/>
          <p:cNvSpPr>
            <a:spLocks noChangeArrowheads="1"/>
          </p:cNvSpPr>
          <p:nvPr/>
        </p:nvSpPr>
        <p:spPr bwMode="auto">
          <a:xfrm rot="9840000">
            <a:off x="2498512" y="3839959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8" name="AutoShape 15"/>
          <p:cNvSpPr>
            <a:spLocks noChangeArrowheads="1"/>
          </p:cNvSpPr>
          <p:nvPr/>
        </p:nvSpPr>
        <p:spPr bwMode="auto">
          <a:xfrm rot="8280000">
            <a:off x="2599772" y="452165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9" name="AutoShape 16"/>
          <p:cNvSpPr>
            <a:spLocks noChangeArrowheads="1"/>
          </p:cNvSpPr>
          <p:nvPr/>
        </p:nvSpPr>
        <p:spPr bwMode="auto">
          <a:xfrm>
            <a:off x="4399098" y="2219325"/>
            <a:ext cx="485775" cy="576263"/>
          </a:xfrm>
          <a:prstGeom prst="upArrow">
            <a:avLst>
              <a:gd name="adj1" fmla="val 50000"/>
              <a:gd name="adj2" fmla="val 29657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50" name="AutoShape 17"/>
          <p:cNvSpPr>
            <a:spLocks noChangeArrowheads="1"/>
          </p:cNvSpPr>
          <p:nvPr/>
        </p:nvSpPr>
        <p:spPr bwMode="auto">
          <a:xfrm>
            <a:off x="4457700" y="4656138"/>
            <a:ext cx="485775" cy="577850"/>
          </a:xfrm>
          <a:prstGeom prst="downArrow">
            <a:avLst>
              <a:gd name="adj1" fmla="val 50000"/>
              <a:gd name="adj2" fmla="val 29739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789363" y="1046163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На образование</a:t>
            </a:r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5572125"/>
            <a:ext cx="17160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805488"/>
            <a:ext cx="164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67" y="1387475"/>
            <a:ext cx="16160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216650" y="5154613"/>
            <a:ext cx="28479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национальную безопасность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и правоохранительную деятельность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896100" y="3609975"/>
            <a:ext cx="221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национальную экономику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1060450" y="5191125"/>
            <a:ext cx="2659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средства массовой информации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5802313" y="1006475"/>
            <a:ext cx="2692060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ahoma" pitchFamily="32" charset="0"/>
              </a:rPr>
              <a:t>На </a:t>
            </a:r>
            <a:r>
              <a:rPr lang="ru-RU" altLang="ru-RU" sz="1200" dirty="0" smtClean="0">
                <a:solidFill>
                  <a:srgbClr val="000000"/>
                </a:solidFill>
                <a:latin typeface="Tahoma" pitchFamily="32" charset="0"/>
              </a:rPr>
              <a:t>общегосударственные вопросы </a:t>
            </a:r>
            <a:endParaRPr lang="ru-RU" altLang="ru-RU" sz="12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8462" name="AutoShape 29"/>
          <p:cNvSpPr>
            <a:spLocks noChangeArrowheads="1"/>
          </p:cNvSpPr>
          <p:nvPr/>
        </p:nvSpPr>
        <p:spPr bwMode="auto">
          <a:xfrm rot="-9240000">
            <a:off x="2619705" y="3006054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3" name="AutoShape 30"/>
          <p:cNvSpPr>
            <a:spLocks noChangeArrowheads="1"/>
          </p:cNvSpPr>
          <p:nvPr/>
        </p:nvSpPr>
        <p:spPr bwMode="auto">
          <a:xfrm rot="-7680000">
            <a:off x="2809269" y="235485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4" name="AutoShape 31"/>
          <p:cNvSpPr>
            <a:spLocks noChangeArrowheads="1"/>
          </p:cNvSpPr>
          <p:nvPr/>
        </p:nvSpPr>
        <p:spPr bwMode="auto">
          <a:xfrm rot="1560000">
            <a:off x="5862717" y="3699557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5" name="AutoShape 32"/>
          <p:cNvSpPr>
            <a:spLocks noChangeArrowheads="1"/>
          </p:cNvSpPr>
          <p:nvPr/>
        </p:nvSpPr>
        <p:spPr bwMode="auto">
          <a:xfrm rot="20280000">
            <a:off x="5797999" y="286856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pic>
        <p:nvPicPr>
          <p:cNvPr id="18466" name="Рисунок 39" descr="https://2019gd.ru/wp-content/uploads/2016/06/%D0%A4%D0%B5%D0%B4%D0%B5%D1%80%D0%B0%D0%BB%D1%8C%D0%BD%D1%8B%D0%B9-%D0%BF%D0%B5%D1%80%D0%B5%D1%87%D0%B5%D0%BD%D1%8C-%D1%83%D1%87%D0%B5%D0%B1%D0%BD%D0%B8%D0%BA%D0%BE%D0%B2-201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44613"/>
            <a:ext cx="10985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60" y="5613401"/>
            <a:ext cx="1782366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https://asninfo.ru/images/articles/9cb1dd28/ded5750b1ca4b83dff44985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31125"/>
            <a:ext cx="2106661" cy="14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rategy24.ru/images/news/201909/8d889abe9494a97e8811d3465de57a5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60" y="2549193"/>
            <a:ext cx="1647497" cy="10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 descr="http://vbryanske.com/media/imgs2018/avtobusjpg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257398"/>
            <a:ext cx="1340866" cy="82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674938"/>
            <a:ext cx="297973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3333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  <a:t/>
            </a:r>
            <a:b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</a:br>
            <a: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  <a:t/>
            </a:r>
            <a:b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</a:br>
            <a:r>
              <a:rPr lang="ru-RU" altLang="ru-RU" sz="2000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ЧТО ТАКОЕ «ДЕФИЦИТ» И «ПРОФИЦИТ» БЮДЖЕТА?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 всегда доходы бывают равны расходам, поэтому бюджет бывает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179388" y="1863725"/>
            <a:ext cx="2736850" cy="1512888"/>
          </a:xfrm>
          <a:prstGeom prst="flowChartAlternateProcess">
            <a:avLst/>
          </a:prstGeom>
          <a:solidFill>
            <a:srgbClr val="C5F28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u="sng" dirty="0" err="1" smtClean="0">
                <a:solidFill>
                  <a:srgbClr val="262626"/>
                </a:solidFill>
              </a:rPr>
              <a:t>Профицитный</a:t>
            </a:r>
            <a:endParaRPr lang="ru-RU" altLang="ru-RU" sz="1800" u="sng" dirty="0" smtClean="0">
              <a:solidFill>
                <a:srgbClr val="262626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Превышение доходов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бюджета над его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расходами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1331913" y="35004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6199188" y="2620963"/>
            <a:ext cx="2736850" cy="1368425"/>
          </a:xfrm>
          <a:prstGeom prst="flowChartAlternateProcess">
            <a:avLst/>
          </a:prstGeom>
          <a:solidFill>
            <a:srgbClr val="C5F28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u="sng" dirty="0" smtClean="0">
                <a:solidFill>
                  <a:srgbClr val="262626"/>
                </a:solidFill>
              </a:rPr>
              <a:t>Дефицитный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Превышение расходов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бюджета над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его доходами</a:t>
            </a:r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7353300" y="4395788"/>
            <a:ext cx="485775" cy="977900"/>
          </a:xfrm>
          <a:prstGeom prst="upArrow">
            <a:avLst>
              <a:gd name="adj1" fmla="val 50000"/>
              <a:gd name="adj2" fmla="val 50327"/>
            </a:avLst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23850" y="4884738"/>
            <a:ext cx="2952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Свободные средства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направляются на покрытие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 долга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516688" y="5492750"/>
            <a:ext cx="22320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Недостающие средства берутся в долг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" y="1024608"/>
            <a:ext cx="9115680" cy="5842034"/>
          </a:xfrm>
          <a:prstGeom prst="rect">
            <a:avLst/>
          </a:prstGeom>
        </p:spPr>
      </p:pic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877508" y="2838755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36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Показатели характеризующие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МО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323850" y="3786887"/>
            <a:ext cx="3671888" cy="1150937"/>
          </a:xfrm>
          <a:prstGeom prst="ellipse">
            <a:avLst/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5331375" y="5655890"/>
            <a:ext cx="3812625" cy="1202110"/>
          </a:xfrm>
          <a:prstGeom prst="ellipse">
            <a:avLst/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>
            <a:off x="539552" y="5238513"/>
            <a:ext cx="4712329" cy="1419535"/>
          </a:xfrm>
          <a:prstGeom prst="ellipse">
            <a:avLst/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871537" y="3991932"/>
            <a:ext cx="2810533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       Площадь территории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МО </a:t>
            </a:r>
            <a:r>
              <a:rPr lang="ru-RU" altLang="ru-RU" sz="1400" b="1" dirty="0" err="1" smtClean="0">
                <a:solidFill>
                  <a:srgbClr val="262626"/>
                </a:solidFill>
                <a:latin typeface="Arial" charset="0"/>
              </a:rPr>
              <a:t>Симское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              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476,9 кв. км.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5535515" y="5963429"/>
            <a:ext cx="3513824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01.01.2020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2822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человек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689406" y="5540375"/>
            <a:ext cx="4562475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 образования </a:t>
            </a:r>
            <a:r>
              <a:rPr lang="ru-RU" alt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Симское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–3: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Казенных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-ГРБС-1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33375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Общие характеристики проекта бюджета муниципального образования </a:t>
            </a:r>
            <a:endParaRPr lang="ru-RU" altLang="ru-RU" sz="3200" dirty="0" smtClean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32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2021 </a:t>
            </a: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5821908" cy="4536504"/>
          </a:xfrm>
          <a:prstGeom prst="rect">
            <a:avLst/>
          </a:prstGeom>
          <a:noFill/>
          <a:ln>
            <a:noFill/>
          </a:ln>
          <a:effectLst>
            <a:outerShdw dist="228593" dir="2700000" algn="ctr" rotWithShape="0">
              <a:srgbClr val="808080">
                <a:alpha val="890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74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Georgia" pitchFamily="18" charset="0"/>
              <a:buNone/>
              <a:tabLst/>
            </a:pP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24744"/>
            <a:ext cx="8640960" cy="744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налоговой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муниципального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год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AutoNum type="romanUcPeriod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год разработаны в соответствии со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статьей 172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кодекса Российской Федерации, Посланием Президента Российской Федерации Федеральному Собранию от 15 января 2020 года, Указом Президента Российской Федерации от 07 мая 2018 № 204 «О национальных целях и стратегических задачах развития Российской Федерации на период до 2024 года», решением  Совета народных депутатов муниципального образования Юрьев-Польский район от 24.03.2014 № 8 «Об утверждении положения о бюджетном процессе в муниципальном образовании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реализации налоговой политики должно стать повышение налогового потенциала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роста экономических показателей в части увеличения валового продукта, создания новых высококвалифицированных рабочих мест с высоким уровнем заработной платы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будет продолжена работа по укреплению доходной базы 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наращивания стабильных доходных источников и мобилизации в бюджет имеющихся резервов.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 в перспективе являются: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-ориентация приоритетов налоговой политики на достижение национальных целей развития;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реалистичности прогнозирования и минимизация рисков несбалансированности при бюджетном планировании;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доходной базы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наращивания стабильных доходных источников и мобилизации в бюджет имеющихся резервов;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прозрачной системы регулирования неналоговых платежей;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субъектов малого и среднего предпринимательства.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усилия должны быть направлены на мобилизацию всех резервов повышения налоговых поступлений. Основными направлениями, по которым предполагается реализовать налоговую политику в 2021 году, являются: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10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10754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методов налогового администрирования, повышение уровня ответственности главных администраторов доходов за выполнение плановых показателей поступления доходов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усиление работы администраторов по сокращению неплатежей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и пресечение схем минимизации налогов, совершенствование методов контроля легализации «теневой» заработной платы;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благоприятных условий для расширения производства, новых рабочих мест, инвестиционной и инновационной активности;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содействия среднему и малому бизнесу для развития предпринимательской деятельности;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порядка формирования перечня налоговых расходов (налоговых льгот);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оценки социальной и бюджетной эффективности установленных на местном уровне налоговых льгот и отмены неэффективных налоговых льгот;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управления  муниципальной собственностью путем: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повышения эффективности управления муниципальным имуществом и земельными участками;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проведение инвентаризации муниципального недвижимого имущества и внесение предложений по результатам инвентаризации в части дальнейшего использования имущества;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 обеспечение сохранности муниципального имущества.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основных направлений налоговой политики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учтены изменения в налоговое и бюджетное законодательство, вносимые и планируемые к принятию на местном уровне.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174.3 Бюджетного кодекса Российской Федерации формируется перечень налоговых расходов муниципальных образований в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порядке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установленном постановлением Правительства Российской Федерации от 12 апреля 2019 года № 439 и постановление администрации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28.11.2019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03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11560" y="404664"/>
            <a:ext cx="8403852" cy="162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налоговых расходов муниципальных образований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ежегодно в порядке, утвержденном вышеуказанным постановлением муниципального образования с соблюдением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бщих требований, установленных постановлением Правительства Российской Федерации от 22 июня 2019 года № 796.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указанной оценки учитываются при формировании основных направлений налоговой политики. Оценка осуществляется кураторами соответствующих налоговых расходов. В целях оценки налоговых расходов кураторы налоговых расходов формируют перечень показателей для проведения оценки налоговых расходов, осуществляют оценку эффективности налоговых расходов на основании утвержденной ими методики и направляют результаты оценки для обобщения в администрацию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в срок до 20 мая.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налоговых расходов включает: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а)оценку целесообразности налоговых расходов;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б)оценку результативности налоговых расходов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Критериями целесообразности налоговых расходов являются: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налоговых расходов целям муниципальных программ, структурным элементам муниципальных программ и (или) целям социально-экономического развития муниципальных образований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относящимся к муниципальным программам муниципальных образований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плательщиками предоставленных льгот, которая характеризуется соотношением численности плательщиков, воспользовавшихся правом на льготы, и общей численности плательщиков, за 5-летний период.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результативности налоговых расходов включает оценку бюджетной эффективности налоговых расходов.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оценки бюджетной эффективности налоговых расходов осуществляются сравнительный анализ результативности предоставления льгот и результативности применения альтернативных механизмов достижения целей муниципальной программы и (или) целей социально-экономического развития, не относящихся к муниципальным программам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оценка совокупного бюджетного эффекта (самоокупаемости) стимулирующих налоговых расходов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4664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86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2263" y="404813"/>
            <a:ext cx="8447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525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5400" dirty="0">
                <a:solidFill>
                  <a:srgbClr val="7030A0"/>
                </a:solidFill>
                <a:latin typeface="Candara" pitchFamily="32" charset="0"/>
              </a:rPr>
              <a:t>Вводная часть</a:t>
            </a:r>
          </a:p>
        </p:txBody>
      </p:sp>
      <p:pic>
        <p:nvPicPr>
          <p:cNvPr id="5" name="Рисунок 4" descr="http://images.myshared.ru/29/1306413/slide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9" y="1169368"/>
            <a:ext cx="8019269" cy="5499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95536" y="548680"/>
            <a:ext cx="861987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оценки налоговых расходов куратором формулируется вывод о степени их эффективности и целесообразности их сохранения в дальнейшей перспективе.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проведенной в 2020 году оценки налоговых расходов за 2019 год администрацией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предоставлены льготы по земельному налогу в виде полного освобождения от уплаты земельного налога участников и инвалидов Великой Отечественной войны. Льгота признана социально эффективной, так как поддерживает незащищенные слои населения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налоговых и неналоговых доходов бюджета    муниципального образования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2021год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расчета налоговых и неналоговых доходов являются основные показатели прогноза социально-экономического развития на 2021-2023 годы.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социально-экономического развития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год и на плановый период 2022-2023 годы утверждены постановлением администрации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 06 ноября 2019 года № 93.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исходных данных для составления прогноза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использовались уточненные показатели прогноза социально-экономического развития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>
              <a:buNone/>
            </a:pPr>
            <a:r>
              <a:rPr lang="ru-RU" sz="1400" dirty="0" smtClean="0"/>
              <a:t> 							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налоговых и неналоговых доходов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2021-2023 годы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175" indent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5938"/>
              </p:ext>
            </p:extLst>
          </p:nvPr>
        </p:nvGraphicFramePr>
        <p:xfrm>
          <a:off x="971602" y="5445224"/>
          <a:ext cx="6522669" cy="105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0951">
                  <a:extLst>
                    <a:ext uri="{9D8B030D-6E8A-4147-A177-3AD203B41FA5}">
                      <a16:colId xmlns:a16="http://schemas.microsoft.com/office/drawing/2014/main" val="1361642465"/>
                    </a:ext>
                  </a:extLst>
                </a:gridCol>
                <a:gridCol w="954248">
                  <a:extLst>
                    <a:ext uri="{9D8B030D-6E8A-4147-A177-3AD203B41FA5}">
                      <a16:colId xmlns:a16="http://schemas.microsoft.com/office/drawing/2014/main" val="2657915375"/>
                    </a:ext>
                  </a:extLst>
                </a:gridCol>
                <a:gridCol w="1025225">
                  <a:extLst>
                    <a:ext uri="{9D8B030D-6E8A-4147-A177-3AD203B41FA5}">
                      <a16:colId xmlns:a16="http://schemas.microsoft.com/office/drawing/2014/main" val="788683947"/>
                    </a:ext>
                  </a:extLst>
                </a:gridCol>
                <a:gridCol w="985794">
                  <a:extLst>
                    <a:ext uri="{9D8B030D-6E8A-4147-A177-3AD203B41FA5}">
                      <a16:colId xmlns:a16="http://schemas.microsoft.com/office/drawing/2014/main" val="1127528212"/>
                    </a:ext>
                  </a:extLst>
                </a:gridCol>
                <a:gridCol w="986451">
                  <a:extLst>
                    <a:ext uri="{9D8B030D-6E8A-4147-A177-3AD203B41FA5}">
                      <a16:colId xmlns:a16="http://schemas.microsoft.com/office/drawing/2014/main" val="1983975635"/>
                    </a:ext>
                  </a:extLst>
                </a:gridCol>
              </a:tblGrid>
              <a:tr h="338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Ожидаемое исполнение 2020 года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Прогноз  на 2021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Прогноз на 2022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38100" marR="38100" indent="1143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Прогноз на  2023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87749732"/>
                  </a:ext>
                </a:extLst>
              </a:tr>
              <a:tr h="2381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и неналоговые доходы , тыс.руб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9544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9726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10115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10520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12060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93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67544" y="476672"/>
            <a:ext cx="854786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налоговых и неналоговых доходов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составят 9726 тыс. рублей (101,9% к уровню 2020 года)..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прогнозируемый объем налоговых и неналоговых доходов составит 10115 тыс. рублей (104,0% к 2021 году), на 2023 год — 10520 тыс. рублей (104% к 2022 году).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налоговых и неналоговых доходов могут быть изменены в случае уточнения показателей социально-экономического развития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внесения изменений в налоговое и бюджетное законодательство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75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бюджетной политики на 2021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бюджетной политики является определение условий, используемых при составлении проекта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год, подходов к его формированию, основных характеристик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2021год.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реализуется через исполнение действующих расходных обязательств муниципального образования, возникших в результате принятых муниципальных нормативных правовых актов при осуществлении органами местного самоуправления полномочий по предметам ведения сельских поселений.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2019 года, наряду с ежегодным ростом социальных обязательств, включая повышение оплаты труда работников бюджетной сферы, увеличение МРОТ, индексацию социальных выплат гражданам, дополнительных бюджетных ресурсов потребовала реализация муниципальных составляющих национальных проектов. В текущем году меры по ограничению распространения новой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на территории Российской Федерации привели к снижению деловой активности и, как следствие, к снижению налоговых и неналоговых доходов в бюджеты всех уровней. При этом уровень недополученных доходов бюджета будет зависеть от продолжительности карантинных мер, объема принимаемых мер государственной поддержки и их влияния на структуру отраслей экономики, длительности цикла восстановления деятельности пострадавших хозяйствующих субъектов. 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достаточно сложных экономических условиях основной задачей бюджетной политики является обеспечение сбалансированности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следующие направления:</a:t>
            </a: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229" y="30576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80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51520" y="404664"/>
            <a:ext cx="8763892" cy="162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сохранение в 2021 году достигнутого соотношения между уровнем оплаты труда отдельных категорий работников бюджетной сферы и уровнем среднемесячного дохода от трудовой деятельности во Владимирской области;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ограничение роста расходов на содержание органов местного самоуправления;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принятие новых расходных обязательств муниципального образования исключительно при наличии дополнительных доходов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привлечение дополнительных межбюджетных трансфертов из областного бюджета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условиях ограниченности бюджетных ресурсов возрастает актуальность реализации мер по повышению эффективности использования бюджетных средств.</a:t>
            </a:r>
          </a:p>
          <a:p>
            <a:pPr marL="3175" indent="0" fontAlgn="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управление расходами будет обеспечиваться посредством реализации муниципальных программ, построенных на проектных принципах управления. Несмотря на сложную экономическую ситуацию текущего года, возникшую в результате пандемии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ориентиры по национальным проектам должны остаться неизменными. 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бюджета, включая: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практики внедрения обоснований расходов для получателей бюджетных средств;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введение в процедуру планирования бюджетных инвестиций в объекты капитального строительства механизма обоснования инвестиций, включая наличие утвержденной актуальной проектно-сметной документации, отвода земельного участка под строительство;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распространение применения механизма казначейского сопровождения бюджетных средств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21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 flipV="1">
            <a:off x="-1" y="260049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5768"/>
            <a:ext cx="79928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поручением Президента Российской Федерации от 1 марта 2020 г. № Пр-354 необходимо создание условий для реализации мероприятий, имеющих приоритетное значение для жителей муниципального образования и определяемых с учетом их мнения (путем проведения открытого голосования или конкурсного отбора). В этих целях следует обеспечить возможность направления на осуществление этих мероприятий по истечении трех лет не менее пяти процентов расходов местного бюджета, в первую очередь, по таким направлениям, как благоустройство городской среды, проведение культурных и спортивных мероприятий, обустройство объектов социальной инфраструктуры и прилегающих к ним территорий. Будет продолжена поддержка развития инициативного бюджетирования в муниципальных образованиях через стимулирование доходов местных бюджетов за счет самообложения граждан и добровольных пожертвований, направленных на реализацию инициативных проектов.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Направление бюджетных расходов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призвана обеспечить финансовыми ресурсами расходные обязательства муниципального образования по закрепленным за ним федеральным законодательством полномочиям. С этой целью более 70% расходов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направлено на финансирование отраслей социальной сферы.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направлением расходов в сфере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поддержка из областного бюджета материально-технической базы муниципальных учреждений культуры.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обеспечено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и педагогическим работникам образовательных организаций дополнительного образования детей в сфере культуры.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области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хозяйства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направлена на создание возможностей для обеспечения нуждающихся в улучшении жилищных условий граждан планируется направить как на предоставление социального жилья.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4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05767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05766"/>
            <a:ext cx="84249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подходы к формированию бюджетных расходов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формирования расходов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реестр действующих расходных обязательств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2021-2023 годы.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Безвозмездные поступления в бюджет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год планируется включать в доходы и расходы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показателями областного бюджета на 2020 - 2022 годы, на 2023 год – по предложениям главных администраторов доходов бюджета муниципального образования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объемы бюджетных ассигнований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 год сформированы на основе следующих основных подходов: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объемы действующих расходных обязательств на 2021-2022 годы  определены в соответствии с данными реестра расходных обязательств, составленного  администрацией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объемы бюджетных ассигнований на исполнение изменения действующих расходных обязательств определены в соответствии нормативными правовыми актами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принятыми и действующими в 2020 году.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планирования бюджетных ассигнований на 2021год по оплате труда отдельных категорий работников учреждений в сфере образования и культуры является обеспечение сохранения целевых показателей указов Президента Российской Федерации (2012 года);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 составе принимаемых обязательств предусмотрены бюджетные ассигнования: 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индексацию на уровень не ниже инфляции с 1 января 2021 года - социальных выплат населению;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на участие муниципального образования в федеральных и национальных проектах, государственных программах субъекта.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Главным администраторам доходов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продолжить работу по уточнению прогноза налоговых и неналоговых доходов и по привлечению дополнительных средств из областного бюджета.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распорядителям средств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подготовке проектировок бюджета на 2021 год: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28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5544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пределах доведенных бюджетных ассигнований - самостоятельно определить приоритеты бюджетных расходов для финансового обеспечения полномочий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соответствующей сфере деятельности исходя из необходимости достижения контрольных точек по реализации Указа Президента Российской Федерации от 7 мая 2018 г. № 204;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принять решения об изменении ранее утвержденных муниципальных программ, в том числе об изменении объема бюджетных ассигнований на финансовое обеспечение реализации программ, в связи с неисполнением целевых показателей основных мероприятий программ;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распределять бюджетные ассигнования с учетом прогнозируемых неиспользованных остатков средств на счетах подведомственных учреждений по состоянию на 1 января 2021 года;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составления бюджетных проектировок на 2021 год сформирован предельно допустимый в соответствии с Бюджетным кодексом Российской Федерации дефицит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Окончательное решение по размеру дефицита будет принято в решении Совета народных депутатов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на 2021 год, после уточнения объемов безвозмездных поступлений из областного и районного бюджетов.</a:t>
            </a:r>
          </a:p>
        </p:txBody>
      </p:sp>
    </p:spTree>
    <p:extLst>
      <p:ext uri="{BB962C8B-B14F-4D97-AF65-F5344CB8AC3E}">
        <p14:creationId xmlns:p14="http://schemas.microsoft.com/office/powerpoint/2010/main" val="3411711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4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Доходы бюджета муниципального образования </a:t>
            </a:r>
            <a:r>
              <a:rPr lang="ru-RU" altLang="ru-RU" sz="28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на 2021 </a:t>
            </a: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  <a:b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8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41191"/>
            <a:ext cx="6408712" cy="408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12738" y="404813"/>
            <a:ext cx="84978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Основные характеристики бюджета муниципального образования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Симскоена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2021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(тыс. рублей)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43923174"/>
              </p:ext>
            </p:extLst>
          </p:nvPr>
        </p:nvGraphicFramePr>
        <p:xfrm>
          <a:off x="1645345" y="1916832"/>
          <a:ext cx="72008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Доходы бюджета муниципального образования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2021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</a:p>
        </p:txBody>
      </p:sp>
      <p:sp>
        <p:nvSpPr>
          <p:cNvPr id="2" name="Блок-схема: узел 1"/>
          <p:cNvSpPr/>
          <p:nvPr/>
        </p:nvSpPr>
        <p:spPr>
          <a:xfrm>
            <a:off x="5940152" y="1641770"/>
            <a:ext cx="2448272" cy="128076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Неналоговые доходы  907 тыс. руб.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44549" y="1639944"/>
            <a:ext cx="2787292" cy="1429597"/>
          </a:xfrm>
          <a:prstGeom prst="flowChartConnector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Налоговые доходы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8543тыс. руб.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984922" y="5301208"/>
            <a:ext cx="3391577" cy="1424726"/>
          </a:xfrm>
          <a:prstGeom prst="flowChartConnector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Безвозмездные поступления</a:t>
            </a:r>
          </a:p>
          <a:p>
            <a:pPr algn="ctr">
              <a:buClrTx/>
            </a:pP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37260,2</a:t>
            </a:r>
            <a:r>
              <a:rPr lang="en-US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тыс. руб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.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2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583112" y="4555570"/>
            <a:ext cx="276920" cy="663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49261" y="2922534"/>
            <a:ext cx="2662898" cy="1564881"/>
          </a:xfrm>
          <a:prstGeom prst="ellipse">
            <a:avLst/>
          </a:prstGeom>
          <a:solidFill>
            <a:srgbClr val="5EA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Доходы бюджета 46710,2</a:t>
            </a:r>
          </a:p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ыс. руб.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74" name="Стрелка вверх 40973"/>
          <p:cNvSpPr/>
          <p:nvPr/>
        </p:nvSpPr>
        <p:spPr>
          <a:xfrm>
            <a:off x="2984922" y="2708920"/>
            <a:ext cx="364339" cy="720080"/>
          </a:xfrm>
          <a:prstGeom prst="upArrow">
            <a:avLst>
              <a:gd name="adj1" fmla="val 26474"/>
              <a:gd name="adj2" fmla="val 50000"/>
            </a:avLst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5" name="Стрелка вправо 40974"/>
          <p:cNvSpPr/>
          <p:nvPr/>
        </p:nvSpPr>
        <p:spPr>
          <a:xfrm>
            <a:off x="5580112" y="2781448"/>
            <a:ext cx="648072" cy="213613"/>
          </a:xfrm>
          <a:prstGeom prst="right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4412903"/>
              </p:ext>
            </p:extLst>
          </p:nvPr>
        </p:nvGraphicFramePr>
        <p:xfrm>
          <a:off x="179512" y="764704"/>
          <a:ext cx="884611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1663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налоговых доходов местного бюджета в </a:t>
            </a:r>
            <a:r>
              <a:rPr lang="ru-RU" altLang="ru-RU" sz="1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2021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году, </a:t>
            </a:r>
          </a:p>
          <a:p>
            <a:pPr algn="ctr">
              <a:buClrTx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тыс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3479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0825" y="1844675"/>
            <a:ext cx="87534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         «Бюджет для граждан» познакомит Вас с положениями основного финансового документа – проектом бюджета 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2021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год.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муниципальным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служащим, пенсионерам  и другим категориям населения, так как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бюджет поселения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затрагивает интересы каждого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жителя.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ea typeface="Calibri" pitchFamily="34" charset="0"/>
              <a:cs typeface="Times New Roman" pitchFamily="16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Мы постарались в доступной и понятной для граждан форме показать основные параметры бюджета 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Симское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07275" y="404813"/>
            <a:ext cx="7713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Какие цели преследует документ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«Бюджет для граждан» 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96872034"/>
              </p:ext>
            </p:extLst>
          </p:nvPr>
        </p:nvGraphicFramePr>
        <p:xfrm>
          <a:off x="251520" y="1397000"/>
          <a:ext cx="86409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88641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неналоговых доходов местного бюджета в 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2021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году,</a:t>
            </a:r>
            <a:b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907тыс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765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безвозмездных поступлений в бюджет </a:t>
            </a: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 2021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году 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(37260,2</a:t>
            </a:r>
            <a:r>
              <a:rPr lang="en-US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тыс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. рублей)</a:t>
            </a:r>
            <a:b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1341886"/>
              </p:ext>
            </p:extLst>
          </p:nvPr>
        </p:nvGraphicFramePr>
        <p:xfrm>
          <a:off x="971600" y="1340768"/>
          <a:ext cx="7920880" cy="503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6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4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Расходы бюджета муниципального </a:t>
            </a:r>
            <a:endParaRPr lang="ru-RU" altLang="ru-RU" sz="2800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28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на 2021 год</a:t>
            </a:r>
            <a:endParaRPr lang="ru-RU" altLang="ru-RU" sz="28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028" name="Picture 4" descr="http://ulpravda.ru/pictures/news/big/70419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26783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9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Структура расходов бюджета муниципального образования</a:t>
            </a:r>
          </a:p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 err="1" smtClean="0">
                <a:solidFill>
                  <a:srgbClr val="7030A0"/>
                </a:solidFill>
              </a:rPr>
              <a:t>Симское</a:t>
            </a:r>
            <a:r>
              <a:rPr lang="ru-RU" altLang="ru-RU" dirty="0" smtClean="0">
                <a:solidFill>
                  <a:srgbClr val="7030A0"/>
                </a:solidFill>
              </a:rPr>
              <a:t> на 2021</a:t>
            </a:r>
          </a:p>
          <a:p>
            <a:pPr algn="ctr">
              <a:buClrTx/>
            </a:pPr>
            <a:r>
              <a:rPr lang="ru-RU" altLang="ru-RU" dirty="0" smtClean="0">
                <a:solidFill>
                  <a:srgbClr val="7030A0"/>
                </a:solidFill>
              </a:rPr>
              <a:t> год (%)</a:t>
            </a:r>
            <a:endParaRPr lang="ru-RU" alt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02960699"/>
              </p:ext>
            </p:extLst>
          </p:nvPr>
        </p:nvGraphicFramePr>
        <p:xfrm>
          <a:off x="263307" y="980728"/>
          <a:ext cx="8856984" cy="573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971550" y="349250"/>
            <a:ext cx="7272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  <a:latin typeface="Tahoma" pitchFamily="32" charset="0"/>
              </a:rPr>
              <a:t>Безвозмездные поступления из областного бюджета на </a:t>
            </a:r>
            <a:r>
              <a:rPr lang="ru-RU" altLang="ru-RU" sz="1800" dirty="0" smtClean="0">
                <a:solidFill>
                  <a:srgbClr val="7030A0"/>
                </a:solidFill>
                <a:latin typeface="Tahoma" pitchFamily="32" charset="0"/>
              </a:rPr>
              <a:t>2021 </a:t>
            </a:r>
            <a:r>
              <a:rPr lang="ru-RU" altLang="ru-RU" sz="1800" dirty="0">
                <a:solidFill>
                  <a:srgbClr val="7030A0"/>
                </a:solidFill>
                <a:latin typeface="Tahoma" pitchFamily="32" charset="0"/>
              </a:rPr>
              <a:t>год</a:t>
            </a:r>
          </a:p>
        </p:txBody>
      </p:sp>
      <p:graphicFrame>
        <p:nvGraphicFramePr>
          <p:cNvPr id="450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77934"/>
              </p:ext>
            </p:extLst>
          </p:nvPr>
        </p:nvGraphicFramePr>
        <p:xfrm>
          <a:off x="323528" y="908720"/>
          <a:ext cx="8356600" cy="1694382"/>
        </p:xfrm>
        <a:graphic>
          <a:graphicData uri="http://schemas.openxmlformats.org/drawingml/2006/table">
            <a:tbl>
              <a:tblPr/>
              <a:tblGrid>
                <a:gridCol w="756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37260,2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34370,9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поселений на обеспечение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поселений (Прочие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на повышение оплаты труда работников культуры и педагогических работников дополнительного образования детей сферы культуры в соответствии с указами Президента Российской Федерации от 7 мая 2012 года № 597, от 1 июня 2012 года №761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поселений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(Прочие 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 поселений на укрепление материально-технической базы муниципальных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17078"/>
              </p:ext>
            </p:extLst>
          </p:nvPr>
        </p:nvGraphicFramePr>
        <p:xfrm>
          <a:off x="395536" y="332656"/>
          <a:ext cx="8424935" cy="1872208"/>
        </p:xfrm>
        <a:graphic>
          <a:graphicData uri="http://schemas.openxmlformats.org/drawingml/2006/table">
            <a:tbl>
              <a:tblPr/>
              <a:tblGrid>
                <a:gridCol w="658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902" marR="902" marT="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сельским поселениям на  выполнение передаваемых полномочий субъектов Российской Федерации(Субвенции бюджетам муниципальных образований на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и педагогическим работникам образовательных организаций дополнительного образования детей в сфере культуры)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сельским поселениям на осуществление первичного воинского учета на территориях, где отсутствуют военные комиссариаты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967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-36511" y="333375"/>
            <a:ext cx="918051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330099"/>
                </a:solidFill>
                <a:latin typeface="Tahoma" pitchFamily="32" charset="0"/>
              </a:rPr>
              <a:t> </a:t>
            </a:r>
            <a:r>
              <a:rPr lang="ru-RU" altLang="ru-RU" sz="1800" dirty="0">
                <a:solidFill>
                  <a:srgbClr val="330099"/>
                </a:solidFill>
                <a:latin typeface="Tahoma" pitchFamily="32" charset="0"/>
              </a:rPr>
              <a:t>Безвозмездные поступления из </a:t>
            </a:r>
            <a:r>
              <a:rPr lang="ru-RU" altLang="ru-RU" sz="1800" dirty="0" smtClean="0">
                <a:solidFill>
                  <a:srgbClr val="330099"/>
                </a:solidFill>
                <a:latin typeface="Tahoma" pitchFamily="32" charset="0"/>
              </a:rPr>
              <a:t>бюджета муниципального района</a:t>
            </a:r>
            <a:endParaRPr lang="ru-RU" altLang="ru-RU" sz="1800" dirty="0">
              <a:solidFill>
                <a:srgbClr val="330099"/>
              </a:solidFill>
              <a:latin typeface="Tahoma" pitchFamily="32" charset="0"/>
            </a:endParaRPr>
          </a:p>
        </p:txBody>
      </p:sp>
      <p:graphicFrame>
        <p:nvGraphicFramePr>
          <p:cNvPr id="491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5472"/>
              </p:ext>
            </p:extLst>
          </p:nvPr>
        </p:nvGraphicFramePr>
        <p:xfrm>
          <a:off x="1143000" y="1700213"/>
          <a:ext cx="6865938" cy="1642109"/>
        </p:xfrm>
        <a:graphic>
          <a:graphicData uri="http://schemas.openxmlformats.org/drawingml/2006/table">
            <a:tbl>
              <a:tblPr/>
              <a:tblGrid>
                <a:gridCol w="515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безвозмездных поступлений из бюджетов муниципальных районов</a:t>
                      </a:r>
                    </a:p>
                  </a:txBody>
                  <a:tcPr marL="68760" marR="68760" marT="104822" marB="0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2600,0</a:t>
                      </a:r>
                    </a:p>
                  </a:txBody>
                  <a:tcPr marL="68760" marR="68760" marT="10482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620" marR="7620" marT="7620" marB="0" anchor="b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4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межбюджетные трансферты, передаваемые бюджетам сельских поселений</a:t>
                      </a:r>
                    </a:p>
                  </a:txBody>
                  <a:tcPr marL="68760" marR="68760" marT="14033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1568,0</a:t>
                      </a:r>
                    </a:p>
                  </a:txBody>
                  <a:tcPr marL="68760" marR="68760" marT="14033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80480" y="187325"/>
            <a:ext cx="8496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7030A0"/>
                </a:solidFill>
                <a:latin typeface="Times New Roman" pitchFamily="16" charset="0"/>
              </a:rPr>
              <a:t>РАСПРЕДЕЛЕНИЕ РАСХОДОВ БЮДЖЕТА МУНИЦИПАЛЬНОГО ОБРАЗОВАНИЯ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6" charset="0"/>
              </a:rPr>
              <a:t>СИМСКОЕ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6" charset="0"/>
              </a:rPr>
              <a:t>ПО РАЗДЕЛАМ БЮДЖЕТНОЙ КЛАССИФИКАЦИИ (тыс. руб.)</a:t>
            </a:r>
          </a:p>
        </p:txBody>
      </p:sp>
      <p:sp>
        <p:nvSpPr>
          <p:cNvPr id="52292" name="Line 15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01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32758"/>
              </p:ext>
            </p:extLst>
          </p:nvPr>
        </p:nvGraphicFramePr>
        <p:xfrm>
          <a:off x="539553" y="908720"/>
          <a:ext cx="8064896" cy="3543265"/>
        </p:xfrm>
        <a:graphic>
          <a:graphicData uri="http://schemas.openxmlformats.org/drawingml/2006/table">
            <a:tbl>
              <a:tblPr/>
              <a:tblGrid>
                <a:gridCol w="5457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71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Раздел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0000" marR="90000" marT="185815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marL="90000" marR="90000" marT="45718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Сумма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ИТОГО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718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47347,5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01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5682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02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236,4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03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3257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06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 кинематография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08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37962,1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5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293" name="Line 154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765175"/>
            <a:ext cx="82296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66CCFF"/>
                </a:solidFill>
                <a:latin typeface="Candara" pitchFamily="32" charset="0"/>
              </a:rPr>
              <a:t>	</a:t>
            </a: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b="1" dirty="0">
              <a:solidFill>
                <a:srgbClr val="66CCFF"/>
              </a:solidFill>
              <a:latin typeface="Candara" pitchFamily="32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b="1" dirty="0">
              <a:solidFill>
                <a:srgbClr val="FF0000"/>
              </a:solidFill>
              <a:latin typeface="Candara" pitchFamily="32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                    Программный бюджет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</a:t>
            </a:r>
            <a:r>
              <a:rPr lang="ru-RU" altLang="ru-RU" sz="1600" b="1" dirty="0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главных распорядителей.</a:t>
            </a:r>
            <a:endParaRPr lang="ru-RU" altLang="ru-RU" sz="1600" b="1" dirty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	            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Программное бюджетирование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целей социально-экономического развития муниципального образования </a:t>
            </a:r>
            <a:r>
              <a:rPr lang="ru-RU" altLang="ru-RU" sz="1600" b="1" dirty="0" err="1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600" b="1" dirty="0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 с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учетом приоритетов государственной политики, задач органа местного самоуправления, общественной значимости ожидаемых и конечных результатов использования средств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ЧТО ТАКОЕ ПРОГРАММНЫЙ БЮДЖЕТ?</a:t>
            </a:r>
          </a:p>
        </p:txBody>
      </p:sp>
      <p:sp>
        <p:nvSpPr>
          <p:cNvPr id="53252" name="AutoShape 3"/>
          <p:cNvSpPr>
            <a:spLocks noChangeArrowheads="1"/>
          </p:cNvSpPr>
          <p:nvPr/>
        </p:nvSpPr>
        <p:spPr bwMode="auto">
          <a:xfrm>
            <a:off x="539750" y="4724400"/>
            <a:ext cx="2232025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Осуществление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бюджетных расходов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посредством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финансирования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программ</a:t>
            </a:r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3276600" y="4581525"/>
            <a:ext cx="2232025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Взаимосвязь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бюджетных расходов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с результатами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программ</a:t>
            </a:r>
          </a:p>
        </p:txBody>
      </p:sp>
      <p:sp>
        <p:nvSpPr>
          <p:cNvPr id="53254" name="AutoShape 5"/>
          <p:cNvSpPr>
            <a:spLocks noChangeArrowheads="1"/>
          </p:cNvSpPr>
          <p:nvPr/>
        </p:nvSpPr>
        <p:spPr bwMode="auto">
          <a:xfrm>
            <a:off x="6084888" y="4437063"/>
            <a:ext cx="2233612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Повышение качества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бюджетного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планирования 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исполнения бюджета</a:t>
            </a:r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2771775" y="5084763"/>
            <a:ext cx="503238" cy="485775"/>
          </a:xfrm>
          <a:prstGeom prst="rightArrow">
            <a:avLst>
              <a:gd name="adj1" fmla="val 50000"/>
              <a:gd name="adj2" fmla="val 25899"/>
            </a:avLst>
          </a:prstGeom>
          <a:solidFill>
            <a:srgbClr val="31B6FD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5508625" y="4941888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31B6FD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532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55588"/>
            <a:ext cx="989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68313" y="114300"/>
            <a:ext cx="80502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Программный бюджет на </a:t>
            </a:r>
            <a:r>
              <a:rPr lang="ru-RU" alt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0" y="981075"/>
            <a:ext cx="8229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	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63207"/>
              </p:ext>
            </p:extLst>
          </p:nvPr>
        </p:nvGraphicFramePr>
        <p:xfrm>
          <a:off x="539750" y="692150"/>
          <a:ext cx="8145463" cy="4496115"/>
        </p:xfrm>
        <a:graphic>
          <a:graphicData uri="http://schemas.openxmlformats.org/drawingml/2006/table">
            <a:tbl>
              <a:tblPr/>
              <a:tblGrid>
                <a:gridCol w="548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94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          Наименование показателя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2021 год</a:t>
                      </a:r>
                    </a:p>
                  </a:txBody>
                  <a:tcPr marL="90000" marR="90000" marT="45719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            Сумма (тыс. руб.)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90000" marR="90000" marT="150525" marB="45719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40517,1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«Обеспечение первичных мер пожарной безопасности и охраны жизни людей на водных объектах на территории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2019-2021 годы"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60,0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«Благоустройство населенных пунктов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2019-2021 годы»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395,0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9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«Комплексное развитие сельских территорий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Юрьев-Польского района на 2020-2022 годы и на период до 2025 года»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2100,0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5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«Развитие культуры в муниципальном образовании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Юрьев-Польского района»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37962,1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Непрограммные расходы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6830,4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Всего расходов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47347,5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44513" y="328613"/>
            <a:ext cx="80025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Составление проекта бюджета муниципального образования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              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основывается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следующих документах: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4679950" y="1412875"/>
            <a:ext cx="3887788" cy="1368425"/>
          </a:xfrm>
          <a:prstGeom prst="round2DiagRect">
            <a:avLst/>
          </a:prstGeom>
          <a:solidFill>
            <a:srgbClr val="C7F797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Послание Президента Российской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Федерации Федеральному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Собранию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924300" y="5516563"/>
            <a:ext cx="358775" cy="914400"/>
          </a:xfrm>
          <a:prstGeom prst="rect">
            <a:avLst/>
          </a:prstGeom>
          <a:solidFill>
            <a:srgbClr val="CC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924300" y="4652963"/>
            <a:ext cx="360363" cy="914400"/>
          </a:xfrm>
          <a:prstGeom prst="rect">
            <a:avLst/>
          </a:prstGeom>
          <a:solidFill>
            <a:srgbClr val="FF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924300" y="3789363"/>
            <a:ext cx="360363" cy="914400"/>
          </a:xfrm>
          <a:prstGeom prst="rect">
            <a:avLst/>
          </a:prstGeom>
          <a:solidFill>
            <a:srgbClr val="FFCC6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924300" y="2060575"/>
            <a:ext cx="360363" cy="914400"/>
          </a:xfrm>
          <a:prstGeom prst="rect">
            <a:avLst/>
          </a:prstGeom>
          <a:solidFill>
            <a:srgbClr val="66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924300" y="2924175"/>
            <a:ext cx="358775" cy="914400"/>
          </a:xfrm>
          <a:prstGeom prst="rect">
            <a:avLst/>
          </a:prstGeom>
          <a:solidFill>
            <a:srgbClr val="66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3924300" y="1196975"/>
            <a:ext cx="360363" cy="914400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2" name="AutoShape 9"/>
          <p:cNvSpPr>
            <a:spLocks noChangeArrowheads="1"/>
          </p:cNvSpPr>
          <p:nvPr/>
        </p:nvSpPr>
        <p:spPr bwMode="auto">
          <a:xfrm>
            <a:off x="407988" y="2670175"/>
            <a:ext cx="3240087" cy="1422400"/>
          </a:xfrm>
          <a:prstGeom prst="round2DiagRect">
            <a:avLst/>
          </a:prstGeom>
          <a:solidFill>
            <a:srgbClr val="FAD7C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5003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направления бюджетной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налоговой политики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муниципального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Симское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Юрьев-Польского района</a:t>
            </a:r>
          </a:p>
        </p:txBody>
      </p:sp>
      <p:sp>
        <p:nvSpPr>
          <p:cNvPr id="8203" name="AutoShape 10"/>
          <p:cNvSpPr>
            <a:spLocks noChangeArrowheads="1"/>
          </p:cNvSpPr>
          <p:nvPr/>
        </p:nvSpPr>
        <p:spPr bwMode="auto">
          <a:xfrm>
            <a:off x="4679950" y="3335338"/>
            <a:ext cx="3671888" cy="136842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Муниципальные программы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204" name="AutoShape 11"/>
          <p:cNvSpPr>
            <a:spLocks noChangeArrowheads="1"/>
          </p:cNvSpPr>
          <p:nvPr/>
        </p:nvSpPr>
        <p:spPr bwMode="auto">
          <a:xfrm>
            <a:off x="323850" y="4711700"/>
            <a:ext cx="3313113" cy="136683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8000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2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Прогноз социально-экономического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развития муниципального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Симское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Юрьев-Польского района 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516563"/>
            <a:ext cx="10795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64076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   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  </a:t>
            </a:r>
            <a:r>
              <a:rPr lang="ru-RU" altLang="ru-RU" sz="2800" dirty="0" smtClean="0">
                <a:solidFill>
                  <a:srgbClr val="FF5050"/>
                </a:solidFill>
                <a:latin typeface="Candara" pitchFamily="32" charset="0"/>
              </a:rPr>
              <a:t>Цель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программы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мер пожарной безопасности и  охраны  жизни  людей  на  водных  объектах  на  территории  муниципального образования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 в пожароопасный период, осенне-зимний период, купальный период, период половодья. Своевременное оповещение и помощь  населению.  Оборудование (на купальный период) мест для купания с организацией спасательных постов.</a:t>
            </a: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</a:t>
            </a:r>
            <a:r>
              <a:rPr lang="ru-RU" altLang="ru-RU" sz="20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 </a:t>
            </a: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915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«Обеспечение первичных мер пожарной безопасности и охраны жизни людей на водных объектах на территории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 на 2019-2021 годы»</a:t>
            </a:r>
            <a:endParaRPr lang="ru-RU" altLang="ru-RU" sz="2000" dirty="0">
              <a:solidFill>
                <a:srgbClr val="7030A0"/>
              </a:solidFill>
              <a:latin typeface="Candara" pitchFamily="3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37112"/>
            <a:ext cx="3203848" cy="24208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69126" y="3315381"/>
            <a:ext cx="4139952" cy="3104964"/>
          </a:xfrm>
          <a:prstGeom prst="rect">
            <a:avLst/>
          </a:prstGeom>
        </p:spPr>
      </p:pic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323850" y="1127848"/>
            <a:ext cx="83629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Цели программы</a:t>
            </a:r>
          </a:p>
          <a:p>
            <a:pPr marL="7937" indent="0"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Candara" pitchFamily="32" charset="0"/>
              </a:rPr>
              <a:t>-</a:t>
            </a:r>
            <a:r>
              <a:rPr lang="ru-RU" sz="1400" dirty="0"/>
              <a:t>улучшение санитарно-эпидемиологического, экологического состояния населенных пунктов, а также их внешнего облика;</a:t>
            </a:r>
          </a:p>
          <a:p>
            <a:pPr marL="7937" indent="0">
              <a:buNone/>
            </a:pPr>
            <a:r>
              <a:rPr lang="ru-RU" sz="1400" dirty="0"/>
              <a:t>- обеспечение чистоты и порядка на территории МО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 снижение аварийных и </a:t>
            </a:r>
            <a:r>
              <a:rPr lang="ru-RU" sz="1400" dirty="0" err="1"/>
              <a:t>травмоопасных</a:t>
            </a:r>
            <a:r>
              <a:rPr lang="ru-RU" sz="1400" dirty="0"/>
              <a:t> ситуаций.</a:t>
            </a:r>
          </a:p>
          <a:p>
            <a:pPr marL="7937" indent="0">
              <a:buNone/>
            </a:pPr>
            <a:r>
              <a:rPr lang="ru-RU" sz="1400" dirty="0"/>
              <a:t>Основные задачи Программы:</a:t>
            </a:r>
          </a:p>
          <a:p>
            <a:pPr marL="7937" indent="0">
              <a:buNone/>
            </a:pPr>
            <a:r>
              <a:rPr lang="ru-RU" sz="1400" dirty="0"/>
              <a:t>- проведение мероприятий по благоустройству, направленных на улучшение санитарно-эпидемиологического, экологического состояния населенных пунктов, их внешнего облика;</a:t>
            </a:r>
          </a:p>
          <a:p>
            <a:pPr marL="7937" indent="0">
              <a:buNone/>
            </a:pPr>
            <a:r>
              <a:rPr lang="ru-RU" sz="1400" dirty="0"/>
              <a:t>- проведение мероприятий направленных на обеспечение и поддержание чистоты и порядка на территории МО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 создание условий по снижению аварийности и </a:t>
            </a:r>
            <a:r>
              <a:rPr lang="ru-RU" sz="1400" dirty="0" err="1"/>
              <a:t>травмоопасности</a:t>
            </a:r>
            <a:r>
              <a:rPr lang="ru-RU" sz="1400" dirty="0"/>
              <a:t> на территории МО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 привлечение большего числа населения к вопросам благоустройства, обеспечения чистоты и порядка на территории населенных пунктов.</a:t>
            </a: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 smtClean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 smtClean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 smtClean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14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395,0 тыс. рублей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2476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«Благоустройство населенных пунктов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 на 2019-2021 годы»</a:t>
            </a:r>
            <a:endParaRPr lang="ru-RU" altLang="ru-RU" sz="2000" dirty="0">
              <a:solidFill>
                <a:srgbClr val="7030A0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428569"/>
            <a:ext cx="4206056" cy="2313543"/>
          </a:xfrm>
          <a:prstGeom prst="rect">
            <a:avLst/>
          </a:prstGeom>
        </p:spPr>
      </p:pic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79387" y="1125537"/>
            <a:ext cx="871378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</a:t>
            </a:r>
            <a:endParaRPr lang="ru-RU" altLang="ru-RU" sz="2800" dirty="0" smtClean="0">
              <a:solidFill>
                <a:srgbClr val="FF5050"/>
              </a:solidFill>
              <a:latin typeface="Candara" pitchFamily="32" charset="0"/>
            </a:endParaRPr>
          </a:p>
          <a:p>
            <a:pPr algn="ctr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 smtClean="0">
                <a:solidFill>
                  <a:srgbClr val="FF5050"/>
                </a:solidFill>
                <a:latin typeface="Candara" pitchFamily="32" charset="0"/>
              </a:rPr>
              <a:t>  Цели программы</a:t>
            </a:r>
            <a:r>
              <a:rPr lang="ru-RU" altLang="ru-RU" sz="2800" dirty="0" smtClean="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marL="7937" indent="0">
              <a:buNone/>
            </a:pPr>
            <a:r>
              <a:rPr lang="ru-RU" sz="1400" dirty="0"/>
              <a:t>-создание условий для занятия спортом населения, проживающего в сельской местности;</a:t>
            </a:r>
          </a:p>
          <a:p>
            <a:pPr marL="7937" indent="0">
              <a:buNone/>
            </a:pPr>
            <a:r>
              <a:rPr lang="ru-RU" sz="1400" dirty="0"/>
              <a:t>-создание благоприятных инфраструктурных условий на территории муниципального образования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-активизация участия граждан, проживающих в сельской местности в реализации общественно значимых проектов;</a:t>
            </a:r>
          </a:p>
          <a:p>
            <a:pPr marL="7937" indent="0">
              <a:buNone/>
            </a:pPr>
            <a:r>
              <a:rPr lang="ru-RU" sz="1400" dirty="0"/>
              <a:t>-преодоление тенденции неблагоприятного развития демографических процессов, создание условий для стабилизации численности населения, проживающего в сельской местности, улучшения здоровья и увеличения ожидаемой продолжительности жизни населения, проживающего в сельской местности;</a:t>
            </a:r>
          </a:p>
          <a:p>
            <a:pPr marL="7937" indent="0">
              <a:buNone/>
            </a:pPr>
            <a:r>
              <a:rPr lang="ru-RU" sz="1400" dirty="0"/>
              <a:t>-обеспечение благоприятных условий для развития способностей каждого человека;</a:t>
            </a:r>
          </a:p>
          <a:p>
            <a:pPr marL="7937" indent="0">
              <a:buNone/>
            </a:pPr>
            <a:r>
              <a:rPr lang="ru-RU" sz="1400" dirty="0"/>
              <a:t>-содействие распространению идеи привлекательности здорового образа жизни.</a:t>
            </a:r>
          </a:p>
          <a:p>
            <a:pPr marL="7937" indent="0">
              <a:buNone/>
            </a:pPr>
            <a:r>
              <a:rPr lang="ru-RU" sz="1400" dirty="0"/>
              <a:t>-улучшение экологической обстановки</a:t>
            </a:r>
            <a:endParaRPr lang="ru-RU" altLang="ru-RU" sz="1400" dirty="0" smtClean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7" indent="0" algn="just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 smtClean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 smtClean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r>
              <a:rPr lang="ru-RU" altLang="ru-RU" sz="20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2100,0 </a:t>
            </a: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</a:t>
            </a:r>
            <a:r>
              <a:rPr lang="ru-RU" altLang="ru-RU" sz="2000" dirty="0" smtClean="0">
                <a:solidFill>
                  <a:srgbClr val="5D2466"/>
                </a:solidFill>
                <a:latin typeface="Candara" pitchFamily="32" charset="0"/>
              </a:rPr>
              <a:t>«Комплексное развитие сельских территорий муниципального образования </a:t>
            </a:r>
            <a:r>
              <a:rPr lang="ru-RU" altLang="ru-RU" sz="2000" dirty="0" err="1" smtClean="0">
                <a:solidFill>
                  <a:srgbClr val="5D2466"/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rgbClr val="5D2466"/>
                </a:solidFill>
                <a:latin typeface="Candara" pitchFamily="32" charset="0"/>
              </a:rPr>
              <a:t> Юрьев-Польского района на 2020-2020 годы и на период до 2025 года»</a:t>
            </a:r>
            <a:endParaRPr lang="ru-RU" altLang="ru-RU" sz="2000" dirty="0">
              <a:solidFill>
                <a:srgbClr val="5D2466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305595" y="1052513"/>
            <a:ext cx="84359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Цель программы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r>
              <a:rPr lang="ru-RU" sz="1400" dirty="0"/>
              <a:t>Реализация стратегической роли культуры как духовно-нравственного основания для формирования гармонично развитой личности.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Укрепление единства российской нации, проживающей на территории муниципального образования </a:t>
            </a:r>
            <a:r>
              <a:rPr lang="ru-RU" sz="1400" dirty="0" err="1"/>
              <a:t>Симское</a:t>
            </a:r>
            <a:r>
              <a:rPr lang="ru-RU" sz="1400" dirty="0"/>
              <a:t> Юрьев-Польского района</a:t>
            </a:r>
            <a:endParaRPr lang="ru-RU" altLang="ru-RU" sz="1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 smtClean="0">
              <a:solidFill>
                <a:srgbClr val="03706D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</a:t>
            </a:r>
            <a:r>
              <a:rPr lang="ru-RU" altLang="ru-RU" sz="20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37962,1  </a:t>
            </a: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56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Муниципальная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программа «Развитие культуры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района» 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284984"/>
            <a:ext cx="4287822" cy="22322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2/626/images/img6_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12" y="4538569"/>
            <a:ext cx="1530244" cy="16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331640" y="2276872"/>
            <a:ext cx="1871662" cy="12672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83500" y="1693867"/>
            <a:ext cx="1889347" cy="13292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815520">
            <a:off x="4290474" y="3237797"/>
            <a:ext cx="695644" cy="1283426"/>
          </a:xfrm>
          <a:prstGeom prst="upArrow">
            <a:avLst/>
          </a:prstGeom>
          <a:solidFill>
            <a:srgbClr val="F0F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9221067">
            <a:off x="3270325" y="3276580"/>
            <a:ext cx="685900" cy="1433773"/>
          </a:xfrm>
          <a:prstGeom prst="upArrow">
            <a:avLst/>
          </a:prstGeom>
          <a:solidFill>
            <a:srgbClr val="F0F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762" name="Text Box 17"/>
          <p:cNvSpPr txBox="1">
            <a:spLocks noChangeArrowheads="1"/>
          </p:cNvSpPr>
          <p:nvPr/>
        </p:nvSpPr>
        <p:spPr bwMode="auto">
          <a:xfrm>
            <a:off x="161925" y="323850"/>
            <a:ext cx="8713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Распределение межбюджетных трансфертов из бюджета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бюджету муниципального образования Юрьев-Польский район  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2021 году по полномочиям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4763" name="Text Box 18"/>
          <p:cNvSpPr txBox="1">
            <a:spLocks noChangeArrowheads="1"/>
          </p:cNvSpPr>
          <p:nvPr/>
        </p:nvSpPr>
        <p:spPr bwMode="auto">
          <a:xfrm>
            <a:off x="2555776" y="6093296"/>
            <a:ext cx="388790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ahoma" pitchFamily="32" charset="0"/>
              </a:rPr>
              <a:t>Бюджет муниципального образования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 err="1" smtClean="0">
                <a:solidFill>
                  <a:srgbClr val="000000"/>
                </a:solidFill>
                <a:latin typeface="Tahoma" pitchFamily="32" charset="0"/>
              </a:rPr>
              <a:t>Симское</a:t>
            </a:r>
            <a:endParaRPr lang="ru-RU" altLang="ru-RU" sz="16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4764" name="Text Box 19"/>
          <p:cNvSpPr txBox="1">
            <a:spLocks noChangeArrowheads="1"/>
          </p:cNvSpPr>
          <p:nvPr/>
        </p:nvSpPr>
        <p:spPr bwMode="auto">
          <a:xfrm rot="3000000">
            <a:off x="2555970" y="3518819"/>
            <a:ext cx="16414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108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.</a:t>
            </a:r>
          </a:p>
        </p:txBody>
      </p:sp>
      <p:sp>
        <p:nvSpPr>
          <p:cNvPr id="74765" name="Text Box 20"/>
          <p:cNvSpPr txBox="1">
            <a:spLocks noChangeArrowheads="1"/>
          </p:cNvSpPr>
          <p:nvPr/>
        </p:nvSpPr>
        <p:spPr bwMode="auto">
          <a:xfrm rot="6060000">
            <a:off x="3849968" y="3646477"/>
            <a:ext cx="1640622" cy="3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37962,1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ru-RU" altLang="ru-RU" sz="1400" b="1" dirty="0">
              <a:solidFill>
                <a:srgbClr val="FF0000"/>
              </a:solidFill>
              <a:latin typeface="Tahoma" pitchFamily="32" charset="0"/>
            </a:endParaRPr>
          </a:p>
        </p:txBody>
      </p:sp>
      <p:sp>
        <p:nvSpPr>
          <p:cNvPr id="74769" name="Text Box 24"/>
          <p:cNvSpPr txBox="1">
            <a:spLocks noChangeArrowheads="1"/>
          </p:cNvSpPr>
          <p:nvPr/>
        </p:nvSpPr>
        <p:spPr bwMode="auto">
          <a:xfrm>
            <a:off x="1331640" y="2495551"/>
            <a:ext cx="18716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200" b="1" i="1" dirty="0"/>
              <a:t>Осуществление контроля за исполнением </a:t>
            </a:r>
            <a:r>
              <a:rPr lang="ru-RU" sz="1200" b="1" i="1" dirty="0" smtClean="0"/>
              <a:t>бюджета</a:t>
            </a:r>
            <a:endParaRPr lang="ru-RU" altLang="ru-RU" sz="12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4770" name="Text Box 25"/>
          <p:cNvSpPr txBox="1">
            <a:spLocks noChangeArrowheads="1"/>
          </p:cNvSpPr>
          <p:nvPr/>
        </p:nvSpPr>
        <p:spPr bwMode="auto">
          <a:xfrm>
            <a:off x="4722359" y="1891732"/>
            <a:ext cx="2011631" cy="9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100" b="1" i="1" dirty="0"/>
              <a:t>Создание условий для организации досуга и обеспечения жителей </a:t>
            </a:r>
            <a:r>
              <a:rPr lang="ru-RU" sz="1100" b="1" i="1" dirty="0" smtClean="0"/>
              <a:t> </a:t>
            </a:r>
            <a:r>
              <a:rPr lang="ru-RU" sz="1100" b="1" i="1" dirty="0"/>
              <a:t>услугами </a:t>
            </a:r>
            <a:r>
              <a:rPr lang="ru-RU" sz="1100" b="1" i="1" dirty="0" smtClean="0"/>
              <a:t>организаций культуры</a:t>
            </a:r>
            <a:endParaRPr lang="ru-RU" altLang="ru-RU" sz="1800" dirty="0">
              <a:solidFill>
                <a:schemeClr val="tx1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042988" y="1916113"/>
            <a:ext cx="76676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Candara" pitchFamily="32" charset="0"/>
              </a:rPr>
              <a:t>Дополнительная информация к проекту бюджета муниципального образования </a:t>
            </a:r>
            <a:r>
              <a:rPr lang="ru-RU" altLang="ru-RU" sz="3200" dirty="0" err="1" smtClean="0">
                <a:solidFill>
                  <a:srgbClr val="073E87"/>
                </a:solidFill>
                <a:latin typeface="Candara" pitchFamily="32" charset="0"/>
              </a:rPr>
              <a:t>Симское</a:t>
            </a:r>
            <a:r>
              <a:rPr lang="ru-RU" altLang="ru-RU" sz="3200" dirty="0" smtClean="0">
                <a:solidFill>
                  <a:srgbClr val="073E87"/>
                </a:solidFill>
                <a:latin typeface="Candara" pitchFamily="32" charset="0"/>
              </a:rPr>
              <a:t> на </a:t>
            </a:r>
            <a:r>
              <a:rPr lang="ru-RU" altLang="ru-RU" sz="32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2021 </a:t>
            </a: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2987675" cy="2160587"/>
          </a:xfrm>
          <a:prstGeom prst="rect">
            <a:avLst/>
          </a:prstGeom>
          <a:noFill/>
          <a:ln>
            <a:noFill/>
          </a:ln>
          <a:effectLst>
            <a:outerShdw dist="165240" dir="5400000" algn="ctr" rotWithShape="0">
              <a:srgbClr val="000000">
                <a:alpha val="8201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38522"/>
              </p:ext>
            </p:extLst>
          </p:nvPr>
        </p:nvGraphicFramePr>
        <p:xfrm>
          <a:off x="611188" y="476250"/>
          <a:ext cx="7924800" cy="4230692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п/п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Наименование показателя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Ед.изм.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Показатель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1.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Индекс потребительских цен   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%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103,9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Прожиточный минимум  за 3 квартал 2020 года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11178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3.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Численность постоянного населения на 01.01.2020 года</a:t>
                      </a:r>
                    </a:p>
                  </a:txBody>
                  <a:tcPr marL="21600" marR="21600" marT="7826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человек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2,822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4.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в расчете на 1 жителя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16,552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5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, всего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46710,2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6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в расчете на 1  жителя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16,778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7.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, всего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47347,5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8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жилищно-коммунальное хозяйство в расчете на1 жителя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1,154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9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жилищно-коммунальное хозяйство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3257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02572"/>
              </p:ext>
            </p:extLst>
          </p:nvPr>
        </p:nvGraphicFramePr>
        <p:xfrm>
          <a:off x="467544" y="620688"/>
          <a:ext cx="7851775" cy="3493864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культуру 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расчете на 1 жителя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13,5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11.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культуру 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37962,1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12.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социальную политику в расчете на 1жителя             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0,354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16.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социальную политику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100,0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17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на содержание   работников ОМС в расчете на 1 единицу  штатной численности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0,834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18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Средняя заработная плата работников муниципальных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учреждений культуры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29664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457200" y="260350"/>
            <a:ext cx="82248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14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декабря 2020 года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Совет народных депутатов муниципального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проведет  публичные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слушания  по  проекту  бюджета муниципального образования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на  2021 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 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79388" y="1663700"/>
            <a:ext cx="8785225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Место проведения: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              </a:t>
            </a:r>
            <a:r>
              <a:rPr lang="ru-RU" altLang="ru-RU" sz="20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с.Сима</a:t>
            </a:r>
            <a:r>
              <a:rPr lang="ru-RU" altLang="ru-RU" sz="20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 </a:t>
            </a: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ул. </a:t>
            </a:r>
            <a:r>
              <a:rPr lang="ru-RU" altLang="ru-RU" sz="20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Советская, </a:t>
            </a: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дом </a:t>
            </a:r>
            <a:r>
              <a:rPr lang="ru-RU" altLang="ru-RU" sz="20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47</a:t>
            </a: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    Начало 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в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14.00</a:t>
            </a:r>
            <a:endParaRPr lang="ru-RU" altLang="ru-RU" sz="2000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Проект  бюджета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 2021 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 внесен  в Совет народных депутатов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10 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ноября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2020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года.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Проект  бюджета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 2021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 опубликован в официальном выпуске газеты «Вестник </a:t>
            </a:r>
            <a:r>
              <a:rPr lang="ru-RU" altLang="ru-RU" sz="1800" dirty="0" err="1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Ополья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»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20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ноября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2020 года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№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104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(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10945).     </a:t>
            </a:r>
            <a:endParaRPr lang="ru-RU" altLang="ru-RU" sz="1800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Также с проектом бюджета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 2021 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 можно  ознакомиться  на  сайте 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54049"/>
            <a:ext cx="2126302" cy="13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68313" y="115888"/>
            <a:ext cx="8218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500">
                <a:solidFill>
                  <a:srgbClr val="000000"/>
                </a:solidFill>
                <a:latin typeface="Candara" pitchFamily="32" charset="0"/>
              </a:rPr>
              <a:t>Список источников и литературы</a:t>
            </a: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476250"/>
            <a:ext cx="8964613" cy="65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1.Конституция Российской Федерации (принята всенародным голосованием 12.12.1993). Собрание законодательства РФ. 2009. № 4. - ст. 445.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2.Бюджетный кодекс Российской Федерации от 31.07.1998 № 145-ФЗ. Собрание законодательства РФ. 1998. № 31. - ст. 3823.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3.Налоговый кодекс Российской Федерации (часть первая) от 31.07.1998 № 146-ФЗ. Собрание законодательства РФ. 1998. № 31. - ст. 3824.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4.Налоговый кодекс Российской Федерации (часть вторая) от 05.08.2000 № 117-ФЗ. Собрание законодательства РФ. 2000. № 32. - ст. 3340.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5.Федеральный Закон от 06.10.2003 № 131-ФЗ «Об общих принципах организации местного самоуправления в Российской Федерации». Собрание законодательства РФ. 2003. № 40. - ст. 3822.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6.Приказ Министерства финансов Российской Федерации от 22 сентября 2015 г.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7.Закон Владимирской области от 10.10.2005 № 139-ОЗ «О межбюджетных отношениях во Владимирской области». Владимирские ведомости. 2005. № 316-319, 327-334 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8.Решение Совета народных депутатов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МО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24.03.2014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№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«Об утверждении Положения о бюджетном процессе в муниципальном образовании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» </a:t>
            </a: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9.Постановление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администрации МО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Владимирской области 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12.08.2020 № 77а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«Об утверждении Положения о составлении и публикации документа (информационного ресурса) «Бюджет для граждан».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10. Постановление администрации муниципального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30.12.2019 №116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 порядке составления проекта бюджета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 очередной финансовый год»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11.Постановление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23.07.2019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№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 принятии Методики прогнозирования поступления доходов бюджета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района».</a:t>
            </a: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12.Посланиие Президента Российской Федерации Федеральному Собранию от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15 января 2020 года.</a:t>
            </a:r>
            <a:endParaRPr lang="ru-RU" altLang="ru-RU" sz="1400" dirty="0">
              <a:solidFill>
                <a:srgbClr val="0A1703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13.Постановление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05.11.2020 №111      «О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среднесрочном финансовом плане муниципального образования </a:t>
            </a:r>
            <a:r>
              <a:rPr lang="ru-RU" altLang="ru-RU" sz="1400" dirty="0" err="1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на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2021-2023 годы».</a:t>
            </a:r>
            <a:endParaRPr lang="ru-RU" altLang="ru-RU" sz="1400" dirty="0">
              <a:solidFill>
                <a:srgbClr val="0A1703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0005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2" charset="0"/>
              </a:rPr>
              <a:t>                                  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01700" y="366713"/>
            <a:ext cx="73564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Какие этапы проходит бюджет?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457200" y="1916832"/>
            <a:ext cx="6131024" cy="576585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chilly" dir="t"/>
          </a:scene3d>
          <a:sp3d prstMaterial="translucentPowder"/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Составление проекта бюджета(планирование)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23863" y="3011488"/>
            <a:ext cx="5688012" cy="677862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Рассмотрение и утверждение бюджета</a:t>
            </a: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406400" y="4213225"/>
            <a:ext cx="5688013" cy="722313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Исполнение бюджета</a:t>
            </a: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57200" y="5387975"/>
            <a:ext cx="5961063" cy="690563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Муниципальный финансовый контроль</a:t>
            </a:r>
          </a:p>
        </p:txBody>
      </p:sp>
      <p:pic>
        <p:nvPicPr>
          <p:cNvPr id="10" name="Рисунок 9" descr="http://kuzbassmayak.ru/wp-content/uploads/2018/09/%D0%91%D0%AE%D0%94%D0%96%D0%95%D0%A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703037"/>
            <a:ext cx="2555283" cy="173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0" y="-171400"/>
            <a:ext cx="9144000" cy="741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14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Решение Совета народных депутатов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27.01.2005 №3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«Об утверждении положения о публичных слушаниях в муниципальном образовании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».</a:t>
            </a: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15. 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03.08.2020 № 76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«Об основных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направлениях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бюджетной и налоговой политики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муниципального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1400" dirty="0" err="1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на 2021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год».</a:t>
            </a:r>
          </a:p>
          <a:p>
            <a:pPr marL="273600" indent="-266400"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16.Постановление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09.11.2018г. №78 «Об утверждении муниципальной программы "Благоустройство населенных пунктов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2019-2021 годы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73600" indent="-266400"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Постановление администрации муниципального образования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от 09.11.2018г. №77«Об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муниципальной программы "Обеспечение первичных мер пожарной безопасности и охраны жизни людей на водных объектах на территории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2019-2021 годы»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18.Постановление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01.09.2020 №82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 утверждении муниципальной программы «Развитие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культуры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района»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19. 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администрации муниципального образования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31.10.2019г. №90 «Об утверждении муниципальной программы "Комплексное развитие сельских территорий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на 2020-2022 годы и на период до 2025 года»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Администрация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Юрьев- Польского района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601830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Владимирская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область, Юрьев-Польский район,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с.Сима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ул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Советская, д.47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Тел:8(49246)5-31-13,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факс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8(49246)2-27-81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 электронной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почты:</a:t>
            </a:r>
            <a:r>
              <a:rPr lang="en-US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mosimskoe@rambler,ru</a:t>
            </a:r>
            <a:endParaRPr lang="en-US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82600" y="2603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4400">
                <a:solidFill>
                  <a:srgbClr val="262699"/>
                </a:solidFill>
                <a:latin typeface="Candara" pitchFamily="32" charset="0"/>
              </a:rPr>
              <a:t>Контактная информация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042988" y="377825"/>
            <a:ext cx="75723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Гражданин, его участие в бюджетном процессе</a:t>
            </a:r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764797" y="3478212"/>
            <a:ext cx="2016125" cy="170656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налогоплательщик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(помогает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доходную часть бюджета</a:t>
            </a: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6227763" y="3478214"/>
            <a:ext cx="2664717" cy="1706562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(расходная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бюджета- образование, ЖКХ,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льготы и другие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социальных гарантий)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Oval 7"/>
          <p:cNvSpPr>
            <a:spLocks noChangeArrowheads="1"/>
          </p:cNvSpPr>
          <p:nvPr/>
        </p:nvSpPr>
        <p:spPr bwMode="auto">
          <a:xfrm>
            <a:off x="764797" y="2420888"/>
            <a:ext cx="1646963" cy="936104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-земельный налог ЮЛ и ФЛ;</a:t>
            </a:r>
          </a:p>
          <a:p>
            <a:pPr marL="285750" indent="-285750"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ФЛ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2642222" y="1096963"/>
            <a:ext cx="1313676" cy="588925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Гос.пошлина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Oval 9"/>
          <p:cNvSpPr>
            <a:spLocks noChangeArrowheads="1"/>
          </p:cNvSpPr>
          <p:nvPr/>
        </p:nvSpPr>
        <p:spPr bwMode="auto">
          <a:xfrm>
            <a:off x="4242022" y="1071664"/>
            <a:ext cx="1409700" cy="531812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1259632" y="1484784"/>
            <a:ext cx="1351708" cy="788143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</a:t>
            </a:r>
          </a:p>
        </p:txBody>
      </p:sp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1663"/>
            <a:ext cx="1703388" cy="192405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808080">
                <a:alpha val="910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 rot="13822365">
            <a:off x="3081436" y="3783040"/>
            <a:ext cx="265981" cy="91809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8352916">
            <a:off x="5738896" y="3738440"/>
            <a:ext cx="311229" cy="83812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474788" y="360363"/>
            <a:ext cx="6264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Бюджетная система Российской Федерации</a:t>
            </a: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0" y="1773238"/>
            <a:ext cx="8424863" cy="4968875"/>
          </a:xfrm>
          <a:prstGeom prst="triangle">
            <a:avLst>
              <a:gd name="adj" fmla="val 50000"/>
            </a:avLst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Местные бюджеты: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 бюджеты муниципальных районов , в том числе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бюджеты городов, бюджеты городских и сельских поселений</a:t>
            </a: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1835150" y="1773238"/>
            <a:ext cx="4752975" cy="2808287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Бюджеты субъектов РФ 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бюджеты территориальных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государственных внебюджетных фондов </a:t>
            </a: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2700338" y="1773238"/>
            <a:ext cx="3024187" cy="1800225"/>
          </a:xfrm>
          <a:prstGeom prst="triangle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Федеральный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бюджет и бюджеты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государственных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внебюджетных фондов РФ</a:t>
            </a:r>
            <a:r>
              <a:rPr lang="ru-RU" altLang="ru-RU" sz="12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V="1">
            <a:off x="5292725" y="2413000"/>
            <a:ext cx="431800" cy="304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5724525" y="2420938"/>
            <a:ext cx="7921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V="1">
            <a:off x="6227763" y="3636963"/>
            <a:ext cx="288925" cy="3032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6516688" y="3644900"/>
            <a:ext cx="863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7164388" y="4645025"/>
            <a:ext cx="288925" cy="3746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7451725" y="4652963"/>
            <a:ext cx="86518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367338" y="2043113"/>
            <a:ext cx="15414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Первый уровень</a:t>
            </a:r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6159500" y="3267075"/>
            <a:ext cx="14811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Второй</a:t>
            </a: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уровень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7096125" y="4275138"/>
            <a:ext cx="1487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Третий уровень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06413" y="1411288"/>
            <a:ext cx="889317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0" y="188913"/>
            <a:ext cx="83883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indent="35877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Доходы бюджета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это денежные средства, поступающие в бюджет.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Доходы бюджетов формируются в соответствии с бюджетным законодательством РФ,   законодательством о налогах и сборах и законодательством об иных обязательных платежах.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В соответствии с Бюджетным кодексом Российской Федерации доходы бюджетов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состоят из налоговых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 неналоговых доходов, а также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безвозмездных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поступлений.</a:t>
            </a:r>
          </a:p>
        </p:txBody>
      </p:sp>
      <p:sp>
        <p:nvSpPr>
          <p:cNvPr id="13317" name="AutoShape 3"/>
          <p:cNvSpPr>
            <a:spLocks noChangeArrowheads="1"/>
          </p:cNvSpPr>
          <p:nvPr/>
        </p:nvSpPr>
        <p:spPr bwMode="auto">
          <a:xfrm>
            <a:off x="5526088" y="3873500"/>
            <a:ext cx="3490912" cy="24018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8000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Доходы бюджетов от предусмотренных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законодательством РФ о налогах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 и сборах федеральных налогов 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сборов, в т. ч. от налогов,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предусмотренных специальными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 налоговыми режимами,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региональных налогов,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местных налогов и сборов,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а также пеней и штрафов по ним </a:t>
            </a: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000000"/>
              </a:solidFill>
            </a:endParaRPr>
          </a:p>
        </p:txBody>
      </p:sp>
      <p:sp>
        <p:nvSpPr>
          <p:cNvPr id="13318" name="AutoShape 4"/>
          <p:cNvSpPr>
            <a:spLocks noChangeArrowheads="1"/>
          </p:cNvSpPr>
          <p:nvPr/>
        </p:nvSpPr>
        <p:spPr bwMode="auto">
          <a:xfrm>
            <a:off x="2679700" y="3787775"/>
            <a:ext cx="2617788" cy="24876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63640" dir="2700000" algn="ctr" rotWithShape="0">
              <a:srgbClr val="808080">
                <a:alpha val="89005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Доходы от продажи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и использования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государственного или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муниципального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имущества,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штрафы за нарушение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законодательства и пр.</a:t>
            </a:r>
            <a:endParaRPr lang="ru-RU" altLang="ru-RU" sz="1600" u="sng" dirty="0" smtClean="0">
              <a:solidFill>
                <a:srgbClr val="000000"/>
              </a:solidFill>
            </a:endParaRPr>
          </a:p>
        </p:txBody>
      </p:sp>
      <p:sp>
        <p:nvSpPr>
          <p:cNvPr id="13319" name="AutoShape 5"/>
          <p:cNvSpPr>
            <a:spLocks noChangeArrowheads="1"/>
          </p:cNvSpPr>
          <p:nvPr/>
        </p:nvSpPr>
        <p:spPr bwMode="auto">
          <a:xfrm>
            <a:off x="258763" y="3746500"/>
            <a:ext cx="2189162" cy="2447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средства,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поступающие</a:t>
            </a:r>
            <a:endParaRPr lang="ru-RU" altLang="ru-RU" sz="1400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из других бюджетов</a:t>
            </a:r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2339975" y="1847850"/>
            <a:ext cx="4032250" cy="723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990099"/>
                </a:solidFill>
              </a:rPr>
              <a:t>Виды доходов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2250" y="3187700"/>
            <a:ext cx="2262188" cy="746125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ru-RU" altLang="ru-RU" b="1" u="sng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Безвозмездные 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dirty="0">
                <a:solidFill>
                  <a:srgbClr val="660066"/>
                </a:solidFill>
              </a:rPr>
              <a:t>поступления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675" y="3230563"/>
            <a:ext cx="2089150" cy="673100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Неналоговые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1863" y="3221038"/>
            <a:ext cx="2752725" cy="652462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Налоговые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32250" y="2571750"/>
            <a:ext cx="0" cy="61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325563" y="2568575"/>
            <a:ext cx="1851025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92725" y="2571750"/>
            <a:ext cx="1978025" cy="61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68313" y="620713"/>
            <a:ext cx="8224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endParaRPr lang="ru-RU" altLang="ru-RU" sz="1600" dirty="0" smtClean="0">
              <a:solidFill>
                <a:srgbClr val="0D0D0D"/>
              </a:solidFill>
              <a:latin typeface="Candara" pitchFamily="32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Рост доходов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обеспечивается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за счет: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1600" dirty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23850" y="1894854"/>
            <a:ext cx="7951788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1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. Расширения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налогооблагаемой базы за счет стимулирования экономического развития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организаций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2.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Введения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новых предприятий и производственных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мощностей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3.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Роста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денежных доходов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населения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4. Л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егализации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заработной платы работников и выведения из тени доходов физических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лиц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5.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Развития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малого и среднего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бизнеса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6.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Муниципальной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поддержки инвестиционной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деятельности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18076</TotalTime>
  <Words>4289</Words>
  <Application>Microsoft Office PowerPoint</Application>
  <PresentationFormat>Экран (4:3)</PresentationFormat>
  <Paragraphs>727</Paragraphs>
  <Slides>51</Slides>
  <Notes>48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51</vt:i4>
      </vt:variant>
    </vt:vector>
  </HeadingPairs>
  <TitlesOfParts>
    <vt:vector size="67" baseType="lpstr">
      <vt:lpstr>Arial</vt:lpstr>
      <vt:lpstr>Arial Unicode MS</vt:lpstr>
      <vt:lpstr>Calibri</vt:lpstr>
      <vt:lpstr>Candara</vt:lpstr>
      <vt:lpstr>Georgia</vt:lpstr>
      <vt:lpstr>Symbol</vt:lpstr>
      <vt:lpstr>Tahoma</vt:lpstr>
      <vt:lpstr>Times New Roman</vt:lpstr>
      <vt:lpstr>Trebuchet MS</vt:lpstr>
      <vt:lpstr>Воздушный поток</vt:lpstr>
      <vt:lpstr>1_Воздушный поток</vt:lpstr>
      <vt:lpstr>2_Воздушный поток</vt:lpstr>
      <vt:lpstr>3_Воздушный поток</vt:lpstr>
      <vt:lpstr>5_Воздушный поток</vt:lpstr>
      <vt:lpstr>6_Воздушный поток</vt:lpstr>
      <vt:lpstr>8_Воздушный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Пользователь</cp:lastModifiedBy>
  <cp:revision>1040</cp:revision>
  <cp:lastPrinted>2019-11-26T11:15:32Z</cp:lastPrinted>
  <dcterms:created xsi:type="dcterms:W3CDTF">2016-10-19T08:58:54Z</dcterms:created>
  <dcterms:modified xsi:type="dcterms:W3CDTF">2022-02-24T12:05:30Z</dcterms:modified>
</cp:coreProperties>
</file>