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21" r:id="rId1"/>
  </p:sldMasterIdLst>
  <p:notesMasterIdLst>
    <p:notesMasterId r:id="rId34"/>
  </p:notesMasterIdLst>
  <p:sldIdLst>
    <p:sldId id="256" r:id="rId2"/>
    <p:sldId id="358" r:id="rId3"/>
    <p:sldId id="259" r:id="rId4"/>
    <p:sldId id="288" r:id="rId5"/>
    <p:sldId id="270" r:id="rId6"/>
    <p:sldId id="344" r:id="rId7"/>
    <p:sldId id="423" r:id="rId8"/>
    <p:sldId id="379" r:id="rId9"/>
    <p:sldId id="348" r:id="rId10"/>
    <p:sldId id="409" r:id="rId11"/>
    <p:sldId id="424" r:id="rId12"/>
    <p:sldId id="370" r:id="rId13"/>
    <p:sldId id="293" r:id="rId14"/>
    <p:sldId id="357" r:id="rId15"/>
    <p:sldId id="298" r:id="rId16"/>
    <p:sldId id="342" r:id="rId17"/>
    <p:sldId id="368" r:id="rId18"/>
    <p:sldId id="300" r:id="rId19"/>
    <p:sldId id="414" r:id="rId20"/>
    <p:sldId id="410" r:id="rId21"/>
    <p:sldId id="431" r:id="rId22"/>
    <p:sldId id="389" r:id="rId23"/>
    <p:sldId id="392" r:id="rId24"/>
    <p:sldId id="393" r:id="rId25"/>
    <p:sldId id="394" r:id="rId26"/>
    <p:sldId id="372" r:id="rId27"/>
    <p:sldId id="376" r:id="rId28"/>
    <p:sldId id="377" r:id="rId29"/>
    <p:sldId id="332" r:id="rId30"/>
    <p:sldId id="333" r:id="rId31"/>
    <p:sldId id="334" r:id="rId32"/>
    <p:sldId id="341" r:id="rId33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FF"/>
    <a:srgbClr val="E8F8FE"/>
    <a:srgbClr val="CCECFF"/>
    <a:srgbClr val="CCCCFF"/>
    <a:srgbClr val="D3FDE8"/>
    <a:srgbClr val="FEE2F7"/>
    <a:srgbClr val="FFFBFE"/>
    <a:srgbClr val="FFCCFF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0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3E-4975-B5B9-7C1CA0AE0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3E-4975-B5B9-7C1CA0AE0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4-45C4-83FF-C7C6500C9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4-45C4-83FF-C7C6500C99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3E-4975-B5B9-7C1CA0AE0355}"/>
              </c:ext>
            </c:extLst>
          </c:dPt>
          <c:dLbls>
            <c:dLbl>
              <c:idx val="2"/>
              <c:layout>
                <c:manualLayout>
                  <c:x val="2.9754927867166599E-2"/>
                  <c:y val="4.0364634753578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4-45C4-83FF-C7C6500C99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E-4975-B5B9-7C1CA0AE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(1008,787 тыс.рублей)</c:v>
                </c:pt>
                <c:pt idx="1">
                  <c:v>Земельный налог (6469,551 тыс.рублей)</c:v>
                </c:pt>
                <c:pt idx="2">
                  <c:v>Налог на имущество физических лиц (866,989 тыс.рублей)</c:v>
                </c:pt>
                <c:pt idx="3">
                  <c:v>Государственная пошлина (9,090 тыс.рублей)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1008.787</c:v>
                </c:pt>
                <c:pt idx="1">
                  <c:v>6469.5510000000004</c:v>
                </c:pt>
                <c:pt idx="2">
                  <c:v>866.98900000000003</c:v>
                </c:pt>
                <c:pt idx="3">
                  <c:v>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E-4975-B5B9-7C1CA0A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046859024578"/>
          <c:y val="9.8713845954440924E-2"/>
          <c:w val="0.41109837872289584"/>
          <c:h val="0.8025723080911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E2-4D01-85CD-4F37D35BC8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E2-4D01-85CD-4F37D35BC833}"/>
              </c:ext>
            </c:extLst>
          </c:dPt>
          <c:dLbls>
            <c:dLbl>
              <c:idx val="1"/>
              <c:layout>
                <c:manualLayout>
                  <c:x val="-4.6083376775799836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2-4D01-85CD-4F37D35BC833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1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E2-4D01-85CD-4F37D35BC833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2-4D01-85CD-4F37D35BC8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2-4D01-85CD-4F37D35BC833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местной администрации 1699,884 тыс.рублей</c:v>
                </c:pt>
                <c:pt idx="1">
                  <c:v>Другие общегосударственные вопросы 3931,979 тыс.рублей</c:v>
                </c:pt>
                <c:pt idx="2">
                  <c:v>Обеспечение деятельности финансовых органов 108 тыс.рублей</c:v>
                </c:pt>
                <c:pt idx="3">
                  <c:v>Обеспечение проведения выборов и референдумов 35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1699.884</c:v>
                </c:pt>
                <c:pt idx="1">
                  <c:v>3931.9789999999998</c:v>
                </c:pt>
                <c:pt idx="2">
                  <c:v>108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2-4D01-85CD-4F37D35B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74"/>
          <c:y val="5.5960495056694995E-2"/>
          <c:w val="0.41660421452377477"/>
          <c:h val="0.94403940248209739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AC-4D04-981A-FFFC5DF7A8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AC-4D04-981A-FFFC5DF7A841}"/>
              </c:ext>
            </c:extLst>
          </c:dPt>
          <c:dLbls>
            <c:dLbl>
              <c:idx val="0"/>
              <c:layout>
                <c:manualLayout>
                  <c:x val="-0.1194149187612269"/>
                  <c:y val="-0.1139539603126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C-4D04-981A-FFFC5DF7A8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AC-4D04-981A-FFFC5DF7A841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39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199,714тыс.рублей</c:v>
                </c:pt>
                <c:pt idx="1">
                  <c:v>Благоустройство 5542,458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199.714</c:v>
                </c:pt>
                <c:pt idx="1">
                  <c:v>5542.4579999999996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C-4D04-981A-FFFC5DF7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7.4150359422422069E-2"/>
          <c:y val="1.8803398833306079E-2"/>
          <c:w val="0.85272913335785372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1-0E5F-448B-86F5-35D8032086DA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0E5F-448B-86F5-35D8032086D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5F-448B-86F5-35D8032086DA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38-46EF-8FEE-6082989B7D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48B-86F5-35D8032086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Доходы, получаемые в виде арендной платы за земельные участки (62,456 тыс.рублей)</c:v>
                </c:pt>
                <c:pt idx="1">
                  <c:v>Доходы,от сдачи в аренду имущества (5,22 тыс.рублей)</c:v>
                </c:pt>
                <c:pt idx="2">
                  <c:v>Прочие поступления от использования имущества (770,911 тыс. рублей)</c:v>
                </c:pt>
                <c:pt idx="3">
                  <c:v>Доходы от реализации иного имущества (103,86 тыс.рублей)</c:v>
                </c:pt>
                <c:pt idx="4">
                  <c:v>Штрафы (9,611 тыс. рублей)</c:v>
                </c:pt>
                <c:pt idx="5">
                  <c:v>Доходы от оказания платных услуг (4,422 тыс. рублей)</c:v>
                </c:pt>
                <c:pt idx="6">
                  <c:v>Прочие поступления от использования имущества (36,567 тыс. рублей)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62.456000000000003</c:v>
                </c:pt>
                <c:pt idx="1">
                  <c:v>5.22</c:v>
                </c:pt>
                <c:pt idx="2">
                  <c:v>770.91099999999994</c:v>
                </c:pt>
                <c:pt idx="3">
                  <c:v>103.86</c:v>
                </c:pt>
                <c:pt idx="4">
                  <c:v>9.6110000000000007</c:v>
                </c:pt>
                <c:pt idx="5">
                  <c:v>4.4219999999999997</c:v>
                </c:pt>
                <c:pt idx="6">
                  <c:v>36.567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F-448B-86F5-35D803208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14"/>
          <c:y val="1.9070156391093687E-3"/>
          <c:w val="0.5335264853256978"/>
          <c:h val="0.9980929843608906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5"/>
            <c:extLst>
              <c:ext xmlns:c16="http://schemas.microsoft.com/office/drawing/2014/chart" uri="{C3380CC4-5D6E-409C-BE32-E72D297353CC}">
                <c16:uniqueId val="{00000000-3DA7-4B67-AB88-DF014DBA1539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2-3DA7-4B67-AB88-DF014DBA1539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4-3DA7-4B67-AB88-DF014DBA153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67-AB88-DF014DBA1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(3870,07тыс.рублей)</c:v>
                </c:pt>
                <c:pt idx="1">
                  <c:v>Субсидии (35698,3 тыс. рублей)</c:v>
                </c:pt>
                <c:pt idx="2">
                  <c:v>Субвенции (289,3 тыс рублей)</c:v>
                </c:pt>
                <c:pt idx="3">
                  <c:v>Межбюджетные трансферты (2536тыс. рублей)</c:v>
                </c:pt>
                <c:pt idx="4">
                  <c:v>Прочие безвозмездные поступления (396,07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3870.07</c:v>
                </c:pt>
                <c:pt idx="1">
                  <c:v>35698.300000000003</c:v>
                </c:pt>
                <c:pt idx="2">
                  <c:v>289.3</c:v>
                </c:pt>
                <c:pt idx="3">
                  <c:v>2536</c:v>
                </c:pt>
                <c:pt idx="4">
                  <c:v>396.07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67-AB88-DF014DBA1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771"/>
          <c:h val="0.75097789005882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6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4A-4EC4-9C4C-B5184EA3664F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4A-4EC4-9C4C-B5184EA3664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4A-4EC4-9C4C-B5184EA366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4A-4EC4-9C4C-B5184EA3664F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4A-4EC4-9C4C-B5184EA3664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4A-4EC4-9C4C-B5184EA3664F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74A-4EC4-9C4C-B5184EA3664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74A-4EC4-9C4C-B5184EA3664F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74A-4EC4-9C4C-B5184EA3664F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74A-4EC4-9C4C-B5184EA3664F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74A-4EC4-9C4C-B5184EA3664F}"/>
              </c:ext>
            </c:extLst>
          </c:dPt>
          <c:cat>
            <c:strRef>
              <c:f>Лист1!$A$2:$A$8</c:f>
              <c:strCache>
                <c:ptCount val="7"/>
                <c:pt idx="0">
                  <c:v>Культура, кинематография (39312,5тыс.руб.)</c:v>
                </c:pt>
                <c:pt idx="1">
                  <c:v>Общегосударственные вопросы (5774,863тыс.руб.)</c:v>
                </c:pt>
                <c:pt idx="2">
                  <c:v>Социальная политика (124,922 тыс.руб.)</c:v>
                </c:pt>
                <c:pt idx="3">
                  <c:v>Жилищно-коммунальное хозяйство (5742,172 тыс.руб.)</c:v>
                </c:pt>
                <c:pt idx="4">
                  <c:v>Национальная безопасность и правохранительная деятельность (81,544 тыс.руб.)</c:v>
                </c:pt>
                <c:pt idx="5">
                  <c:v>Национальная оборона ( 236,4тыс.руб.)</c:v>
                </c:pt>
                <c:pt idx="6">
                  <c:v>Охрана окружающей среды (52,5 тыс.руб.)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39312.5</c:v>
                </c:pt>
                <c:pt idx="1">
                  <c:v>5774.8630000000003</c:v>
                </c:pt>
                <c:pt idx="2">
                  <c:v>124.922</c:v>
                </c:pt>
                <c:pt idx="3">
                  <c:v>5742.1719999999996</c:v>
                </c:pt>
                <c:pt idx="4">
                  <c:v>81.543999999999997</c:v>
                </c:pt>
                <c:pt idx="5">
                  <c:v>236.4</c:v>
                </c:pt>
                <c:pt idx="6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A-4EC4-9C4C-B5184EA3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9.5851233142269093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культуру, кинематографию</c:v>
                </c:pt>
                <c:pt idx="1">
                  <c:v>социальную политику </c:v>
                </c:pt>
                <c:pt idx="2">
                  <c:v>общегосударственные вопросы </c:v>
                </c:pt>
                <c:pt idx="3">
                  <c:v>жилищно-коммунальное хозяйство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0.77</c:v>
                </c:pt>
                <c:pt idx="1">
                  <c:v>0.01</c:v>
                </c:pt>
                <c:pt idx="2">
                  <c:v>0.11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7-4A7D-85CD-5125E63F6C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79"/>
          <c:y val="0"/>
          <c:w val="0.38418752483114826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339174530826039"/>
          <c:y val="1.4684794357955546E-2"/>
        </c:manualLayout>
      </c:layout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85362905510483E-2"/>
          <c:y val="0.34512427248117716"/>
          <c:w val="0.76506440321575409"/>
          <c:h val="0.59849054960251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(12646,19тыс.рублей)</c:v>
                </c:pt>
                <c:pt idx="1">
                  <c:v>непрограмные расходы (6832,88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12646.19</c:v>
                </c:pt>
                <c:pt idx="1">
                  <c:v>6832.88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8-42ED-9F4B-48CC581AB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37955570264347E-2"/>
          <c:y val="0.29177269428151997"/>
          <c:w val="0.87741143700271662"/>
          <c:h val="0.595546946260032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c:spPr>
          <c:explosion val="74"/>
          <c:dPt>
            <c:idx val="1"/>
            <c:bubble3D val="0"/>
            <c:explosion val="23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0A-4808-955C-28885CE73E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(44354,235 тыс.рублей)</c:v>
                </c:pt>
                <c:pt idx="1">
                  <c:v>непрограмные расходы                               ( 6970,666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44354.235000000001</c:v>
                </c:pt>
                <c:pt idx="1">
                  <c:v>6970.6660000000002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808-955C-28885CE7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6.824799785980612E-2"/>
          <c:w val="0.98039598250653093"/>
          <c:h val="0.2353243090034153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87409755811036"/>
          <c:y val="0.32197918257438574"/>
          <c:w val="0.77178466922870337"/>
          <c:h val="0.63150008882350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 (22376,146 тыс.рублей)</c:v>
                </c:pt>
                <c:pt idx="1">
                  <c:v>непрограмные расходы (6724,874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22376.146000000001</c:v>
                </c:pt>
                <c:pt idx="1">
                  <c:v>6724.8739999999998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9-46FA-8E46-51C222DFE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A1-49F2-928D-D7BD289D3F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A1-49F2-928D-D7BD289D3F04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A1-49F2-928D-D7BD289D3F0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A1-49F2-928D-D7BD289D3F0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1-49F2-928D-D7BD289D3F04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 25 тыс.рублей</c:v>
                </c:pt>
                <c:pt idx="1">
                  <c:v>Пенсионное обеспечение 99,922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99.921999999999997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A1-49F2-928D-D7BD289D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0.54925</cdr:x>
      <cdr:y>0.35539</cdr:y>
    </cdr:from>
    <cdr:to>
      <cdr:x>0.81531</cdr:x>
      <cdr:y>0.4818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190" y="202483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8354,4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0.20595</cdr:x>
      <cdr:y>0.79773</cdr:y>
    </cdr:from>
    <cdr:to>
      <cdr:x>0.47201</cdr:x>
      <cdr:y>0.92414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27870" y="4545111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993,048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тыс. рублей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51324,901тыс. рублей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0.0849</cdr:x>
      <cdr:y>0.80486</cdr:y>
    </cdr:from>
    <cdr:to>
      <cdr:x>0.85276</cdr:x>
      <cdr:y>0.96359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5775" y="4176464"/>
          <a:ext cx="1951507" cy="82365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19479,070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51324,901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0.0798</cdr:x>
      <cdr:y>0.81353</cdr:y>
    </cdr:from>
    <cdr:to>
      <cdr:x>0.96656</cdr:x>
      <cdr:y>0.97226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16024" y="4176464"/>
          <a:ext cx="2400425" cy="814884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29101,020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03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4068-BE37-49F6-89E5-71D555EA6F3D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EF4E-7754-48B2-95A8-6D666864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9663-EF86-431A-B150-2D0FC03455C6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C64-566E-4572-84C0-1570180B4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C125-75D3-43FD-9C41-0FDE3877D70E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8CFF5-96F6-4BB6-906A-307E4AA00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DA19-1B95-48EC-A5ED-83219E6E1BD5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9430-D12E-425C-B663-2CF2A4D5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35F1-30C3-45B9-A89C-0A838137203D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4834-4293-4DCB-A56D-16769F0B0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F620-2C50-4266-BC95-FDCFC87D41E3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8FAEB-AF00-484B-96A9-DD6E44B6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E0D33-BD68-47FC-89EA-7EA4EF0B917C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C098-DB2E-4675-9449-91B3A25F2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1991-71F0-43FB-918E-6301D736704B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2698-5DB9-4A71-AE84-CE648FDA7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34604-D72B-4CDD-8AFF-FF35BE3F3F38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DDD4C-1B88-4240-BC30-DA6EB1151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7F39-A75B-4A77-BED7-461AA8909E00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6811-0C1A-4A68-8F24-1005A7BD6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CB11-FA36-4DC9-8342-31081B850B1C}" type="datetime1">
              <a:rPr lang="en-US" smtClean="0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AD29-E6EF-4B4C-8485-449AFC75C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 smtClean="0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2780929"/>
            <a:ext cx="8713787" cy="4248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03.06.2022 №18 «Об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исполнении бюджета  муниципального образования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2021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 smtClean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Главным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налоговых доходов являются платежи, администрируемые межрайонной ИФНС России №3 по Владимирской области. Удельный вес налоговых доходов в собственных доходах составил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87,4%.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налоговых доходов в 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8354,4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103,1%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плану. В структуре налоговых доходов бюджета поступление федеральных налогов составляет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12,1%,местных налогов 87,9%.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составляют: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– 77,4%, налог на имущество физических лиц – 10,4%, налог на доходы физических лиц -12,1%.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Поступление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составило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1008,787тыс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при плане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980,0 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организаций составило 3886,783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3781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физических лиц составило 2582,768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2500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имущество физических лиц составило 866,989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830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в бюджет муниципального образования </a:t>
            </a:r>
            <a:r>
              <a:rPr lang="ru-RU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9,090тыс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руб.(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101%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20329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местного бюджета за 2021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мобилизовано в бюджет муниципального образования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993,048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105,6%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годовых бюджетных назначений.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основных источников неналоговых доходов являются доходы от использования муниципального имущества. В общей сумме неналоговых доходов доходы от использования  имущества, находящегося в государственной и муниципальной собственности составляют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88,1%,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поступило в отчетном периоде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875,155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и сумме источником неналоговых доходов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являются доходы от продажи материальных и нематериальных активов (имущество и земельные участки) –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103,86тыс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выполнение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вида штрафов за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9,611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96,1%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годовым назначениям.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этого, в неналоговых доходах учтены поступления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и компенсации затрат государства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4,422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2021 год (42789,74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тыс. руб.)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92541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1628800"/>
            <a:ext cx="7012301" cy="4896544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за 2021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по разделам бюджетной классификации за 2021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69597"/>
              </p:ext>
            </p:extLst>
          </p:nvPr>
        </p:nvGraphicFramePr>
        <p:xfrm>
          <a:off x="468313" y="1146175"/>
          <a:ext cx="8207375" cy="3620840"/>
        </p:xfrm>
        <a:graphic>
          <a:graphicData uri="http://schemas.openxmlformats.org/drawingml/2006/table">
            <a:tbl>
              <a:tblPr/>
              <a:tblGrid>
                <a:gridCol w="4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2021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2021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51824,74</a:t>
                      </a: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51324,901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5835,012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5774,863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236,4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6181,861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5742,172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124,922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124,922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2021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807839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5600" y="332656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исполнения расходов бюджета муниципального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отчетный период наибольший удельный вес имеют бюджетные ассигнования на культуру, кинематографию (77%), жилищно-коммунальное хозяйство (11%) , общегосударственные вопросы (11%), социальную политику (1%).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51822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2021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за 2021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составили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51324,901 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руб., из них на реализацию муниципальных программ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44354,235 тыс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 рублей, что составляет 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86,4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% от общего объема  расходов за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2021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81322"/>
              </p:ext>
            </p:extLst>
          </p:nvPr>
        </p:nvGraphicFramePr>
        <p:xfrm>
          <a:off x="468313" y="1628775"/>
          <a:ext cx="8424862" cy="5069462"/>
        </p:xfrm>
        <a:graphic>
          <a:graphicData uri="http://schemas.openxmlformats.org/drawingml/2006/table">
            <a:tbl>
              <a:tblPr/>
              <a:tblGrid>
                <a:gridCol w="554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98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2021 год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44764,364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44354,235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первичных мер пожарной безопасности охраны жизни людей на водных объектах на территории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2019-2021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2075,228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1662,100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80,1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«Комплексное развитие сельских территорий муниципального образования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Юрьев-Польского района  на 2020- 2022  годы и на период до 2025 года»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3205,3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3205,3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-26988"/>
            <a:ext cx="82296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2019 -2021 годы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454386"/>
              </p:ext>
            </p:extLst>
          </p:nvPr>
        </p:nvGraphicFramePr>
        <p:xfrm>
          <a:off x="6156425" y="1268760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90833"/>
              </p:ext>
            </p:extLst>
          </p:nvPr>
        </p:nvGraphicFramePr>
        <p:xfrm>
          <a:off x="468313" y="1268759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582155"/>
              </p:ext>
            </p:extLst>
          </p:nvPr>
        </p:nvGraphicFramePr>
        <p:xfrm>
          <a:off x="3419872" y="1268760"/>
          <a:ext cx="2706961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2019-2021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24685"/>
              </p:ext>
            </p:extLst>
          </p:nvPr>
        </p:nvGraphicFramePr>
        <p:xfrm>
          <a:off x="539552" y="1006475"/>
          <a:ext cx="8136136" cy="4446481"/>
        </p:xfrm>
        <a:graphic>
          <a:graphicData uri="http://schemas.openxmlformats.org/drawingml/2006/table">
            <a:tbl>
              <a:tblPr/>
              <a:tblGrid>
                <a:gridCol w="54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12646,19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22188,092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44354,235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в муниципальном образовании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2014-2020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7682,60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15076,4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39312,5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первичных мер пожарной безопасности, охраны жизни людей на водных объектах на территории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681,900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172,780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81,545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населенных пунктов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2019-2021 годы"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1272,94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2178,730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1665,1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"Благоустройство дворовых и общественных территорий в населенных пунктах муниципального 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2018-2022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2988,75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территрии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на 2019-2023 годы"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2018-2020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93905"/>
              </p:ext>
            </p:extLst>
          </p:nvPr>
        </p:nvGraphicFramePr>
        <p:xfrm>
          <a:off x="468313" y="1006475"/>
          <a:ext cx="8207375" cy="1255312"/>
        </p:xfrm>
        <a:graphic>
          <a:graphicData uri="http://schemas.openxmlformats.org/drawingml/2006/table">
            <a:tbl>
              <a:tblPr/>
              <a:tblGrid>
                <a:gridCol w="555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«Комплексное развитие сельских территорий муниципального образования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Юрьев-Польского района  на 2020- 2022  годы и на период до 2025 года»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4710,382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3295,091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189038"/>
            <a:ext cx="8302095" cy="54529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-25400"/>
            <a:ext cx="8445500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муниципальном образовании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58315"/>
              </p:ext>
            </p:extLst>
          </p:nvPr>
        </p:nvGraphicFramePr>
        <p:xfrm>
          <a:off x="467544" y="1412775"/>
          <a:ext cx="8177981" cy="1810656"/>
        </p:xfrm>
        <a:graphic>
          <a:graphicData uri="http://schemas.openxmlformats.org/drawingml/2006/table">
            <a:tbl>
              <a:tblPr/>
              <a:tblGrid>
                <a:gridCol w="7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4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28080" marR="291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28080" marR="29160" marT="36006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28080" marR="29160" marT="32405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2021 г.</a:t>
                      </a:r>
                    </a:p>
                  </a:txBody>
                  <a:tcPr marL="28080" marR="29160" marT="28805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2021 г.</a:t>
                      </a:r>
                    </a:p>
                  </a:txBody>
                  <a:tcPr marL="28080" marR="29160" marT="2160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30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2.Культура и искусство»</a:t>
                      </a:r>
                    </a:p>
                  </a:txBody>
                  <a:tcPr marL="28080" marR="29160" marT="1440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мероприятий, проведенных силами культурно-досуговых учреждений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ед.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Количество зрителей на культурно-досуговых мероприятиях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чел.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424863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eaLnBrk="1" hangingPunct="1">
              <a:lnSpc>
                <a:spcPct val="86000"/>
              </a:lnSpc>
              <a:buSzPct val="100000"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Юрьев-Польского района  на 2020- 2022  годы и на период до 2025 года»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87045"/>
              </p:ext>
            </p:extLst>
          </p:nvPr>
        </p:nvGraphicFramePr>
        <p:xfrm>
          <a:off x="539750" y="1412875"/>
          <a:ext cx="7920038" cy="2072935"/>
        </p:xfrm>
        <a:graphic>
          <a:graphicData uri="http://schemas.openxmlformats.org/drawingml/2006/table">
            <a:tbl>
              <a:tblPr/>
              <a:tblGrid>
                <a:gridCol w="34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911969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)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2021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2021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9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Удовлетворение потребностей сельского населения в комфортных условиях жизни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%</a:t>
                      </a:r>
                      <a:endParaRPr lang="ru-RU" sz="1050" kern="15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05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360363"/>
            <a:ext cx="81962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0"/>
            <a:ext cx="8175625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первичных мер пожарной безопасности, охраны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людей на водных объектах на территории муниципального образования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2019-2021 годы"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93998"/>
              </p:ext>
            </p:extLst>
          </p:nvPr>
        </p:nvGraphicFramePr>
        <p:xfrm>
          <a:off x="900113" y="1412875"/>
          <a:ext cx="7345361" cy="2905102"/>
        </p:xfrm>
        <a:graphic>
          <a:graphicData uri="http://schemas.openxmlformats.org/drawingml/2006/table">
            <a:tbl>
              <a:tblPr/>
              <a:tblGrid>
                <a:gridCol w="42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1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2021 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2021г.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комплекса мер, направленных на повышение готовности администрации муниципального образования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Симское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 обеспечению первичных мер пожарной безопасности, безопасности людей в пожароопасный период,  на водных объектах в осенне-зимний период, купальный период, период половодья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kern="150" dirty="0" smtClean="0">
                        <a:effectLst/>
                        <a:latin typeface="Times New Roman"/>
                        <a:ea typeface="Times New Roman"/>
                        <a:cs typeface="Mangal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Times New Roman"/>
                          <a:ea typeface="Times New Roman"/>
                          <a:cs typeface="Mangal"/>
                        </a:rPr>
                        <a:t>100</a:t>
                      </a:r>
                      <a:endParaRPr lang="ru-RU" sz="1200" kern="150" dirty="0">
                        <a:effectLst/>
                        <a:latin typeface="Calibri"/>
                        <a:ea typeface="NSimSun"/>
                        <a:cs typeface="Mangal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2113" y="4763"/>
            <a:ext cx="8283575" cy="1119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муниципального образования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Симское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2019-2021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57061"/>
              </p:ext>
            </p:extLst>
          </p:nvPr>
        </p:nvGraphicFramePr>
        <p:xfrm>
          <a:off x="392113" y="1123950"/>
          <a:ext cx="8324850" cy="3654029"/>
        </p:xfrm>
        <a:graphic>
          <a:graphicData uri="http://schemas.openxmlformats.org/drawingml/2006/table">
            <a:tbl>
              <a:tblPr/>
              <a:tblGrid>
                <a:gridCol w="44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18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8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2021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2021 г.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Общее количество </a:t>
                      </a: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ликвидированных свалок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Площадь скашивания сорной растительности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Спиливание и уборка аварийных деревьев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уличного освещения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kern="15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детских площадок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6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Строительство шахтных колодцев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kern="150" dirty="0" smtClean="0">
                          <a:effectLst/>
                          <a:latin typeface="Times New Roman" panose="02020603050405020304" pitchFamily="18" charset="0"/>
                          <a:ea typeface="NSimSun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kern="150" dirty="0">
                        <a:effectLst/>
                        <a:latin typeface="Times New Roman" panose="02020603050405020304" pitchFamily="18" charset="0"/>
                        <a:ea typeface="NSimSun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79055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85591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38665"/>
              </p:ext>
            </p:extLst>
          </p:nvPr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2021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844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</a:t>
            </a:r>
            <a:r>
              <a:rPr lang="ru-RU" sz="3200" dirty="0" err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 2021 год </a:t>
            </a:r>
          </a:p>
        </p:txBody>
      </p:sp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97573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</a:t>
            </a:r>
            <a:r>
              <a:rPr lang="ru-RU" altLang="ru-RU" sz="2000" i="1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2000" i="1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;</a:t>
            </a:r>
            <a:endParaRPr lang="ru-RU" altLang="ru-RU" sz="2000" i="1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81759"/>
              </p:ext>
            </p:extLst>
          </p:nvPr>
        </p:nvGraphicFramePr>
        <p:xfrm>
          <a:off x="539750" y="692150"/>
          <a:ext cx="8352730" cy="4819510"/>
        </p:xfrm>
        <a:graphic>
          <a:graphicData uri="http://schemas.openxmlformats.org/drawingml/2006/table">
            <a:tbl>
              <a:tblPr/>
              <a:tblGrid>
                <a:gridCol w="35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организаций по Юрьев-Польскому району 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33993,6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10808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Среднегодовая численность населения  за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2812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10,104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28411,778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в 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10,349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29101,020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2,732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7682,303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62972"/>
              </p:ext>
            </p:extLst>
          </p:nvPr>
        </p:nvGraphicFramePr>
        <p:xfrm>
          <a:off x="755650" y="908050"/>
          <a:ext cx="8064822" cy="2880961"/>
        </p:xfrm>
        <a:graphic>
          <a:graphicData uri="http://schemas.openxmlformats.org/drawingml/2006/table">
            <a:tbl>
              <a:tblPr/>
              <a:tblGrid>
                <a:gridCol w="31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8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5,361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15076,4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0,038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 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108,192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Симское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район 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826,277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 smtClean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Симское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Юрьев-Польского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Советская, д. 47, </a:t>
            </a:r>
            <a:r>
              <a:rPr lang="ru-RU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с.Сима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, 601830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Тел:8(49246)5-31-13, факс 8(49246)2-27-81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mosimskoe@rambler</a:t>
            </a:r>
            <a:r>
              <a:rPr lang="ru-RU" altLang="ru-RU" sz="1800" dirty="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dirty="0" err="1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  <a:endParaRPr lang="en-US" altLang="ru-RU" sz="1800" dirty="0" smtClean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dirty="0" smtClean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 smtClean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1212168"/>
            <a:ext cx="7315200" cy="5486400"/>
          </a:xfrm>
          <a:prstGeom prst="rect">
            <a:avLst/>
          </a:prstGeom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1638" y="1052736"/>
            <a:ext cx="84251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МО </a:t>
            </a:r>
            <a:r>
              <a:rPr lang="ru-RU" alt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endParaRPr lang="ru-RU" alt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МО </a:t>
            </a:r>
            <a:r>
              <a:rPr lang="ru-RU" altLang="ru-RU" sz="1400" b="1" dirty="0" err="1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Симское</a:t>
            </a:r>
            <a:endParaRPr lang="ru-RU" altLang="ru-RU" sz="1400" b="1" dirty="0">
              <a:solidFill>
                <a:srgbClr val="262626"/>
              </a:solidFill>
              <a:latin typeface="Arial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47,2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</a:t>
            </a:r>
            <a:r>
              <a:rPr lang="ru-RU" alt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Симское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3: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-Казенных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3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ГРБС-1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01.01.2021</a:t>
            </a:r>
            <a:endParaRPr lang="ru-RU" altLang="ru-RU" sz="1400" b="1" dirty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2,7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endParaRPr lang="ru-RU" altLang="ru-RU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993509"/>
              </p:ext>
            </p:extLst>
          </p:nvPr>
        </p:nvGraphicFramePr>
        <p:xfrm>
          <a:off x="314325" y="1268413"/>
          <a:ext cx="8505825" cy="5515837"/>
        </p:xfrm>
        <a:graphic>
          <a:graphicData uri="http://schemas.openxmlformats.org/drawingml/2006/table">
            <a:tbl>
              <a:tblPr/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2021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2021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51824,74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52137,206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8100,0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8354,4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940,0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993,1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42784,74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42789,74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51824,74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51324,902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+812,304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-812,304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-812,304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-812,304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2021 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2021 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52137,206 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42789,74 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8354,4тыс.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993,066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Симское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2021 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857955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2021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EDFADC"/>
      </a:accent4>
      <a:accent5>
        <a:srgbClr val="FF8021"/>
      </a:accent5>
      <a:accent6>
        <a:srgbClr val="CAF297"/>
      </a:accent6>
      <a:hlink>
        <a:srgbClr val="FFFF00"/>
      </a:hlink>
      <a:folHlink>
        <a:srgbClr val="9DE1C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25041</TotalTime>
  <Words>1671</Words>
  <Application>Microsoft Office PowerPoint</Application>
  <PresentationFormat>Экран (4:3)</PresentationFormat>
  <Paragraphs>480</Paragraphs>
  <Slides>32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NSimSun</vt:lpstr>
      <vt:lpstr>Arial</vt:lpstr>
      <vt:lpstr>Arial Unicode MS</vt:lpstr>
      <vt:lpstr>Calibri</vt:lpstr>
      <vt:lpstr>Candara</vt:lpstr>
      <vt:lpstr>Mangal</vt:lpstr>
      <vt:lpstr>Symbol</vt:lpstr>
      <vt:lpstr>Tahoma</vt:lpstr>
      <vt:lpstr>Times New Roman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Пользователь</cp:lastModifiedBy>
  <cp:revision>1354</cp:revision>
  <cp:lastPrinted>2021-04-13T13:35:24Z</cp:lastPrinted>
  <dcterms:created xsi:type="dcterms:W3CDTF">2016-10-19T08:58:54Z</dcterms:created>
  <dcterms:modified xsi:type="dcterms:W3CDTF">2023-02-27T05:26:55Z</dcterms:modified>
</cp:coreProperties>
</file>