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1.xml" ContentType="application/vnd.openxmlformats-officedocument.presentationml.notesSlide+xml"/>
  <Override PartName="/ppt/charts/chart3.xml" ContentType="application/vnd.openxmlformats-officedocument.drawingml.chart+xml"/>
  <Override PartName="/ppt/notesSlides/notesSlide32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2" r:id="rId1"/>
    <p:sldMasterId id="2147483824" r:id="rId2"/>
    <p:sldMasterId id="2147483836" r:id="rId3"/>
    <p:sldMasterId id="2147483848" r:id="rId4"/>
    <p:sldMasterId id="2147483872" r:id="rId5"/>
    <p:sldMasterId id="2147483884" r:id="rId6"/>
    <p:sldMasterId id="2147483908" r:id="rId7"/>
  </p:sldMasterIdLst>
  <p:notesMasterIdLst>
    <p:notesMasterId r:id="rId60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2" r:id="rId22"/>
    <p:sldId id="275" r:id="rId23"/>
    <p:sldId id="383" r:id="rId24"/>
    <p:sldId id="384" r:id="rId25"/>
    <p:sldId id="385" r:id="rId26"/>
    <p:sldId id="387" r:id="rId27"/>
    <p:sldId id="388" r:id="rId28"/>
    <p:sldId id="390" r:id="rId29"/>
    <p:sldId id="382" r:id="rId30"/>
    <p:sldId id="366" r:id="rId31"/>
    <p:sldId id="391" r:id="rId32"/>
    <p:sldId id="392" r:id="rId33"/>
    <p:sldId id="393" r:id="rId34"/>
    <p:sldId id="394" r:id="rId35"/>
    <p:sldId id="289" r:id="rId36"/>
    <p:sldId id="291" r:id="rId37"/>
    <p:sldId id="352" r:id="rId38"/>
    <p:sldId id="353" r:id="rId39"/>
    <p:sldId id="354" r:id="rId40"/>
    <p:sldId id="295" r:id="rId41"/>
    <p:sldId id="355" r:id="rId42"/>
    <p:sldId id="297" r:id="rId43"/>
    <p:sldId id="363" r:id="rId44"/>
    <p:sldId id="301" r:id="rId45"/>
    <p:sldId id="302" r:id="rId46"/>
    <p:sldId id="303" r:id="rId47"/>
    <p:sldId id="304" r:id="rId48"/>
    <p:sldId id="306" r:id="rId49"/>
    <p:sldId id="308" r:id="rId50"/>
    <p:sldId id="310" r:id="rId51"/>
    <p:sldId id="324" r:id="rId52"/>
    <p:sldId id="325" r:id="rId53"/>
    <p:sldId id="326" r:id="rId54"/>
    <p:sldId id="327" r:id="rId55"/>
    <p:sldId id="330" r:id="rId56"/>
    <p:sldId id="331" r:id="rId57"/>
    <p:sldId id="332" r:id="rId58"/>
    <p:sldId id="334" r:id="rId59"/>
  </p:sldIdLst>
  <p:sldSz cx="9144000" cy="6858000" type="screen4x3"/>
  <p:notesSz cx="6781800" cy="99250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F67E"/>
    <a:srgbClr val="5D2466"/>
    <a:srgbClr val="C5F28E"/>
    <a:srgbClr val="CCECFF"/>
    <a:srgbClr val="FFCCFF"/>
    <a:srgbClr val="FBF1A5"/>
    <a:srgbClr val="FCB2DE"/>
    <a:srgbClr val="FFFFCC"/>
    <a:srgbClr val="99FF99"/>
    <a:srgbClr val="DCD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063" autoAdjust="0"/>
  </p:normalViewPr>
  <p:slideViewPr>
    <p:cSldViewPr>
      <p:cViewPr varScale="1">
        <p:scale>
          <a:sx n="109" d="100"/>
          <a:sy n="109" d="100"/>
        </p:scale>
        <p:origin x="648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3293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352376940936123E-2"/>
          <c:y val="0.20540028072761563"/>
          <c:w val="0.53066107898020509"/>
          <c:h val="0.727961967640451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dPt>
            <c:idx val="0"/>
            <c:bubble3D val="0"/>
            <c:explosion val="1"/>
            <c:spPr>
              <a:solidFill>
                <a:srgbClr val="99FF99"/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CC9-4B33-A782-0B6D09837AB8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(1135 тыс.рублей)</c:v>
                </c:pt>
                <c:pt idx="1">
                  <c:v>Налог на имущество физических лиц (964 тыс.рублей)</c:v>
                </c:pt>
                <c:pt idx="2">
                  <c:v>Земельный налог с организаций (2590 тыс.рублей)</c:v>
                </c:pt>
                <c:pt idx="3">
                  <c:v>Земельный налог с физических лиц (3116 тыс.рублей)</c:v>
                </c:pt>
                <c:pt idx="4">
                  <c:v>Государственная пошлина (5 тыс рублей)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1135</c:v>
                </c:pt>
                <c:pt idx="1">
                  <c:v>964</c:v>
                </c:pt>
                <c:pt idx="2">
                  <c:v>2590</c:v>
                </c:pt>
                <c:pt idx="3">
                  <c:v>3116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C9-4B33-A782-0B6D09837AB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167185127578421E-2"/>
          <c:y val="0.15435516542876437"/>
          <c:w val="0.59542354090286231"/>
          <c:h val="0.81914816135468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95A-4D4A-A7F1-BC4DFC16BFA7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имущества, находящегося в государственной и муниципальной собственности (820 тыс.руб.)</c:v>
                </c:pt>
                <c:pt idx="1">
                  <c:v>Доходы от продажи материальных и нематериальных активов (100 тыс.руб.)</c:v>
                </c:pt>
                <c:pt idx="2">
                  <c:v>Штрафы, санкции, возмещение ущерба (10 тыс.руб.)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820</c:v>
                </c:pt>
                <c:pt idx="1">
                  <c:v>100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5A-4D4A-A7F1-BC4DFC16B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599995833796251"/>
          <c:y val="2.4087884742316538E-3"/>
          <c:w val="0.3751815770469949"/>
          <c:h val="0.99759121152576835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42016543616366E-2"/>
          <c:y val="9.7826767247982283E-2"/>
          <c:w val="0.67142287220611874"/>
          <c:h val="0.8194865139323214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353,9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06D-4682-B0E4-5B7D9C245F0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3215,8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06D-4682-B0E4-5B7D9C245F0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1835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06D-4682-B0E4-5B7D9C245F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vert="horz"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2665</c:v>
                </c:pt>
                <c:pt idx="1">
                  <c:v>353.9</c:v>
                </c:pt>
                <c:pt idx="2">
                  <c:v>3215.8</c:v>
                </c:pt>
                <c:pt idx="3">
                  <c:v>1835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5F-486B-BA74-CEE1BB537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11183039282898E-2"/>
          <c:y val="0.10634331970838623"/>
          <c:w val="0.52190294122694569"/>
          <c:h val="0.789528846410485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6"/>
            <c:bubble3D val="0"/>
            <c:spPr>
              <a:solidFill>
                <a:srgbClr val="99FFCC"/>
              </a:solidFill>
            </c:spPr>
            <c:extLst>
              <c:ext xmlns:c16="http://schemas.microsoft.com/office/drawing/2014/chart" uri="{C3380CC4-5D6E-409C-BE32-E72D297353CC}">
                <c16:uniqueId val="{00000001-3BD4-42E0-95E0-AE62D7A1B6E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Культура, кинематография (6322,2 тыс.руб.)</c:v>
                </c:pt>
                <c:pt idx="1">
                  <c:v>Общегосударственные расходы (7437 тыс.руб.)</c:v>
                </c:pt>
                <c:pt idx="2">
                  <c:v>Социальная политика (100 тыс.руб.)</c:v>
                </c:pt>
                <c:pt idx="3">
                  <c:v>Национальная экономика</c:v>
                </c:pt>
                <c:pt idx="4">
                  <c:v>Жилищно-коммунальное хозяйство (1749,9 тыс.руб.)</c:v>
                </c:pt>
                <c:pt idx="5">
                  <c:v>Национальная безопасность и правоохранительная деятельность (100 тыс.руб.)</c:v>
                </c:pt>
                <c:pt idx="6">
                  <c:v>Национальная оборона (289,6тыс.руб.)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35.799999999999997</c:v>
                </c:pt>
                <c:pt idx="1">
                  <c:v>42</c:v>
                </c:pt>
                <c:pt idx="2" formatCode="0.0">
                  <c:v>0.6</c:v>
                </c:pt>
                <c:pt idx="3" formatCode="0.0">
                  <c:v>9.5</c:v>
                </c:pt>
                <c:pt idx="4">
                  <c:v>9.9</c:v>
                </c:pt>
                <c:pt idx="5">
                  <c:v>0.6</c:v>
                </c:pt>
                <c:pt idx="6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D4-42E0-95E0-AE62D7A1B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4341139150753792"/>
          <c:y val="0"/>
          <c:w val="0.4471600039020055"/>
          <c:h val="1"/>
        </c:manualLayout>
      </c:layout>
      <c:overlay val="0"/>
      <c:txPr>
        <a:bodyPr/>
        <a:lstStyle/>
        <a:p>
          <a:pPr>
            <a:defRPr sz="13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0.10615</cdr:x>
      <cdr:y>0.84049</cdr:y>
    </cdr:from>
    <cdr:to>
      <cdr:x>0.3907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40183" y="4817977"/>
          <a:ext cx="252028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0.1364</cdr:x>
      <cdr:y>0.83671</cdr:y>
    </cdr:from>
    <cdr:to>
      <cdr:x>0.38031</cdr:x>
      <cdr:y>0.91914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208093" y="4796338"/>
          <a:ext cx="2160307" cy="47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tx1"/>
              </a:solidFill>
            </a:rPr>
            <a:t>17683,7 тыс. руб.</a:t>
          </a:r>
          <a:endParaRPr lang="ru-RU" sz="18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1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19" name="AutoShape 2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0" name="AutoShape 3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1" name="AutoShape 4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2" name="AutoShape 5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3" name="Text Box 6"/>
          <p:cNvSpPr txBox="1">
            <a:spLocks noChangeArrowheads="1"/>
          </p:cNvSpPr>
          <p:nvPr/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4" name="Text Box 7"/>
          <p:cNvSpPr txBox="1">
            <a:spLocks noChangeArrowheads="1"/>
          </p:cNvSpPr>
          <p:nvPr/>
        </p:nvSpPr>
        <p:spPr bwMode="auto">
          <a:xfrm>
            <a:off x="3841750" y="0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5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44538"/>
            <a:ext cx="4954587" cy="371475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77863" y="4714875"/>
            <a:ext cx="5418137" cy="4459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86027" name="Text Box 10"/>
          <p:cNvSpPr txBox="1">
            <a:spLocks noChangeArrowheads="1"/>
          </p:cNvSpPr>
          <p:nvPr/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41750" y="9428163"/>
            <a:ext cx="2930525" cy="488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Tahoma" pitchFamily="32" charset="0"/>
              </a:defRPr>
            </a:lvl1pPr>
          </a:lstStyle>
          <a:p>
            <a:pPr>
              <a:defRPr/>
            </a:pPr>
            <a:fld id="{74B6385C-5652-45B0-831D-0EDB71472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480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2FCFB7-67BD-4713-8CA0-85A1CAE2C98E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8A25567-C1B7-4D45-B178-575081FDC104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8704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6260F7-5193-4586-8406-4C60AA3CA951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90D0B8D-E0A6-4B6A-A880-03180C4BB219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7286" name="Text Box 4"/>
          <p:cNvSpPr txBox="1">
            <a:spLocks noChangeArrowheads="1"/>
          </p:cNvSpPr>
          <p:nvPr/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CCF9A12-DED9-44B7-BAF9-ABBD7FA589D9}" type="slidenum">
              <a:rPr lang="ru-RU" altLang="ru-RU">
                <a:latin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>
              <a:latin typeface="Tahoma" pitchFamily="3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1986D-4D86-42C6-8E20-7230E833AAE3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66C6F2B-0A6C-4566-94C8-FFF4441BD69B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830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C59BA6-C701-45FF-B1A3-9AA3F2E72AB6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74B17C4-9C06-4254-885B-8D8AAA4431FA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9333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DFAF96-B9DB-48BB-BB23-7E036536E19D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3808A9C-0554-4FE2-803F-968E77564AD8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035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73E08B-8FE0-4441-9605-808B6C694C6E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A0C7A0D-A5CE-41C8-B52E-5F3A00D2226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138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058E4A-8DA4-4766-9864-557AE6E92626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FF329A8-0B7B-4634-A01E-28703D10A539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342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317FC9-2DFB-465B-8C7F-56D97358B858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6AA8121-7917-45E2-A535-6A1691AF8763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8806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02975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59175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11804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95100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A3573D-C8BA-4BBE-A620-E2BE7F8148D1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208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57762" cy="3717925"/>
          </a:xfrm>
          <a:solidFill>
            <a:srgbClr val="FFFFFF"/>
          </a:solidFill>
          <a:ln/>
        </p:spPr>
      </p:sp>
      <p:sp>
        <p:nvSpPr>
          <p:cNvPr id="120836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AF6EF6-305B-4CC3-A5E5-D7CD8836E7DB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9FB5C7C-41C2-4B6A-A8BC-BA78CD1C2FF9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89093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19931F-0984-479F-898A-2020B84322C6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2288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F979297-2F7A-42D2-B517-F7F3FF891D33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2288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6385C-5652-45B0-831D-0EDB714725DE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488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16BCC4-6E8F-40DC-81A9-911D30CC8FB5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269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57762" cy="3717925"/>
          </a:xfrm>
          <a:solidFill>
            <a:srgbClr val="FFFFFF"/>
          </a:solidFill>
          <a:ln/>
        </p:spPr>
      </p:sp>
      <p:sp>
        <p:nvSpPr>
          <p:cNvPr id="126980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4EE11B-7C54-4487-BCA0-65BF089F443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2902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17629FC-286D-49C4-A6F5-B42D7E1C6CF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2902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4EE11B-7C54-4487-BCA0-65BF089F443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2902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17629FC-286D-49C4-A6F5-B42D7E1C6CF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2902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68BFBB-FA2E-431D-A99F-38567DC1F3BD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3312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27A40A1-2652-40D6-A814-4CFD3D8866F3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312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0C060A-3EBB-4DED-9459-A7D22F8075C0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21DDFD8-8533-4031-B030-14990A07EE31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4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414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D7F655-7AAF-4953-916E-4E65BC571E85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FA0D413-A07C-46CC-BC69-61E533EDF791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5173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F20294-66F3-45F3-B559-6960C51FD36D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3619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DFC5F93-A646-4AF0-97D0-D497F2EFE7D6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6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619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A802AB-DA29-4DAC-9CD4-EE6B85544B16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3824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746E14E-EC5D-4831-A344-3946D89EA620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824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80CADF-3CD6-4F86-A063-31A657494292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BE6A105-89EB-4DC3-B0B3-D7B64E0F0DFC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011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0118" name="Text Box 4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245FA3-8F59-4A04-83BC-B403868745A8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40291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A67A431-32BB-4C91-A197-8AB0CCD49FF7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40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40293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552AC2-694B-4805-9AAE-8DC9ABE89FD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4233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043A0A6-B640-42CF-B272-E0002A262516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42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4234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A301A4-2A80-48CF-A0D5-AFAF3EC4260F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5667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5B67A41-4DA1-4A21-A1AE-C1295D48A272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56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5667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18C80C-1740-42F4-836E-19CE820FE8AA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46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576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EE09D09-71BD-472D-AAB5-73D0627071C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577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331AD2-2060-46EE-96E3-AE4F85BE94A3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5872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9770263-4ABC-459D-8EA6-D033A1E81E99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58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5872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BC5927-4DE6-4689-B9CB-ED361B9C8A71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5974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904BEC8-3DAB-409F-AB32-E57A53517546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59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5974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304630-AB99-4158-A6D4-FEC319EEC28B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62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57762" cy="3717925"/>
          </a:xfrm>
          <a:solidFill>
            <a:srgbClr val="FFFFFF"/>
          </a:solidFill>
          <a:ln/>
        </p:spPr>
      </p:sp>
      <p:sp>
        <p:nvSpPr>
          <p:cNvPr id="162820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99F08C-3D80-4BE9-8865-5C15173A631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50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6384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8118D71-0CE2-48F6-B1F9-E453DC21EF94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63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6384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3D59FD-A713-486C-8D35-8ECF95BEBB48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51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6486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E917A12-9634-4779-A607-1B892B46798B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64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6486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7FBB45-9A21-4978-8FF2-E5B1632E5AE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52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16691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4E123DD-70D8-4D72-9548-A65E2F1FDBC8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66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6691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711C1B-4532-4B0F-A5B4-864A4449AE6B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72ACFE9-106B-4B2A-B11B-D6DBEAC5D6A6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114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C45A2F-EDE2-4E8A-BDDD-75351120FE7E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3AB1EF4-659C-41FD-8C17-56F3687145B2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216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1A610E-D27B-4CA8-92A1-34E6BAE8A6F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89B500D-7BA7-41E2-91DC-F827B66166BC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318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3190" name="Text Box 4"/>
          <p:cNvSpPr txBox="1">
            <a:spLocks noChangeArrowheads="1"/>
          </p:cNvSpPr>
          <p:nvPr/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36E673B-C81E-445E-A4C6-615E3A2BB46D}" type="slidenum">
              <a:rPr lang="ru-RU" altLang="ru-RU">
                <a:latin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>
              <a:latin typeface="Tahoma" pitchFamily="3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F0A4EA-C8C5-4E05-A2D5-9ADDD28EB354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8CE14B7-6748-4B93-99F3-F0FFA06D72A2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523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6F708E-F77E-4D9F-BDAD-649387E24E72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ru-RU" altLang="ru-RU" smtClean="0">
              <a:latin typeface="Tahoma" pitchFamily="32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57762" cy="3717925"/>
          </a:xfrm>
          <a:solidFill>
            <a:srgbClr val="FFFFFF"/>
          </a:solidFill>
          <a:ln/>
        </p:spPr>
      </p:sp>
      <p:sp>
        <p:nvSpPr>
          <p:cNvPr id="96260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8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4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75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1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06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3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13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70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23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0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16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50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64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68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62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96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7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15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2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4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7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41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0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05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84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01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4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34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05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0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5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9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37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59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9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13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9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43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3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42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29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59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8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26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491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41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6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8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6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0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18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7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98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9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5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1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17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95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2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3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3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4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56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40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8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7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6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0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4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2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09.12.2022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wmf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20292D6756E6FEECD41BF2AFDF43B59AE0F572E9DCB1ADCD5266943A11F497C83FA53EC7DF8E33ZCI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CF8F9E67D46D9B61907A3F579EFBB8578CD8E3D236BD863F3128FF018540C5A9DE547434555E0DAF4B841FF22C2EE703B3C117CAAD929D52kEH2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57910D488D82F26A42CF7F0FB6811F3C8671EF28AE17E67583AA14BC5C574DB3907BA34135DE555A29CC634C34q8PBK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54495" y="1605318"/>
            <a:ext cx="871378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73E87"/>
                </a:solidFill>
                <a:latin typeface="Candara" pitchFamily="32" charset="0"/>
              </a:rPr>
              <a:t> 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Подготовлен на основании проекта решения Совета народных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депутатов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муниципального образования </a:t>
            </a:r>
            <a:r>
              <a:rPr lang="ru-RU" alt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Симское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 Юрьев-Польского района «О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бюджете муниципального образования </a:t>
            </a:r>
            <a:r>
              <a:rPr lang="ru-RU" alt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Симское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на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</a:rPr>
              <a:t>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</a:rPr>
              <a:t>2023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2" charset="0"/>
              </a:rPr>
              <a:t> год»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73E87"/>
                </a:solidFill>
                <a:latin typeface="Candara" pitchFamily="32" charset="0"/>
              </a:rPr>
              <a:t>         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3875" y="-171400"/>
            <a:ext cx="9144000" cy="1636712"/>
          </a:xfrm>
          <a:prstGeom prst="rect">
            <a:avLst/>
          </a:prstGeom>
          <a:gradFill flip="none" rotWithShape="1">
            <a:gsLst>
              <a:gs pos="100000">
                <a:srgbClr val="92D050"/>
              </a:gs>
              <a:gs pos="0">
                <a:srgbClr val="FFFF00"/>
              </a:gs>
              <a:gs pos="39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dist="50760" dir="5400000" algn="ctr" rotWithShape="0">
              <a:srgbClr val="000000"/>
            </a:outerShdw>
          </a:effectLst>
        </p:spPr>
        <p:txBody>
          <a:bodyPr lIns="90000" tIns="46800" rIns="90000" bIns="46800" anchor="ctr"/>
          <a:lstStyle>
            <a:lvl1pPr eaLnBrk="0" hangingPunct="0">
              <a:spcBef>
                <a:spcPts val="6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1pPr>
            <a:lvl2pPr eaLnBrk="0" hangingPunct="0">
              <a:spcBef>
                <a:spcPts val="55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2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2pPr>
            <a:lvl3pPr eaLnBrk="0" hangingPunct="0">
              <a:spcBef>
                <a:spcPts val="5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3pPr>
            <a:lvl4pPr eaLnBrk="0" hangingPunct="0">
              <a:spcBef>
                <a:spcPts val="45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4pPr>
            <a:lvl5pPr eaLnBrk="0" hangingPunct="0">
              <a:spcBef>
                <a:spcPts val="4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4400" dirty="0" smtClean="0">
                <a:solidFill>
                  <a:srgbClr val="7030A0"/>
                </a:solidFill>
              </a:rPr>
              <a:t>«Бюджет для граждан»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48" y="1605318"/>
            <a:ext cx="7112480" cy="40754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Налоговые доходы</a:t>
            </a:r>
          </a:p>
        </p:txBody>
      </p:sp>
      <p:sp>
        <p:nvSpPr>
          <p:cNvPr id="15363" name="AutoShape 2"/>
          <p:cNvSpPr>
            <a:spLocks noChangeArrowheads="1"/>
          </p:cNvSpPr>
          <p:nvPr/>
        </p:nvSpPr>
        <p:spPr bwMode="auto">
          <a:xfrm>
            <a:off x="0" y="1349375"/>
            <a:ext cx="2447925" cy="1081088"/>
          </a:xfrm>
          <a:prstGeom prst="downArrowCallout">
            <a:avLst>
              <a:gd name="adj1" fmla="val 24991"/>
              <a:gd name="adj2" fmla="val 25002"/>
              <a:gd name="adj3" fmla="val 25000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Федеральные налоги</a:t>
            </a:r>
          </a:p>
        </p:txBody>
      </p:sp>
      <p:sp>
        <p:nvSpPr>
          <p:cNvPr id="15364" name="AutoShape 3"/>
          <p:cNvSpPr>
            <a:spLocks noChangeArrowheads="1"/>
          </p:cNvSpPr>
          <p:nvPr/>
        </p:nvSpPr>
        <p:spPr bwMode="auto">
          <a:xfrm>
            <a:off x="4895850" y="1347788"/>
            <a:ext cx="1800225" cy="1081087"/>
          </a:xfrm>
          <a:prstGeom prst="downArrowCallout">
            <a:avLst>
              <a:gd name="adj1" fmla="val 24993"/>
              <a:gd name="adj2" fmla="val 25001"/>
              <a:gd name="adj3" fmla="val 25000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Местные налоги</a:t>
            </a:r>
          </a:p>
        </p:txBody>
      </p:sp>
      <p:sp>
        <p:nvSpPr>
          <p:cNvPr id="15365" name="AutoShape 4"/>
          <p:cNvSpPr>
            <a:spLocks noChangeArrowheads="1"/>
          </p:cNvSpPr>
          <p:nvPr/>
        </p:nvSpPr>
        <p:spPr bwMode="auto">
          <a:xfrm>
            <a:off x="2700338" y="1341438"/>
            <a:ext cx="1933575" cy="1079500"/>
          </a:xfrm>
          <a:prstGeom prst="downArrowCallout">
            <a:avLst>
              <a:gd name="adj1" fmla="val 24994"/>
              <a:gd name="adj2" fmla="val 25002"/>
              <a:gd name="adj3" fmla="val 25000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Региональные налоги</a:t>
            </a:r>
          </a:p>
        </p:txBody>
      </p:sp>
      <p:sp>
        <p:nvSpPr>
          <p:cNvPr id="15366" name="AutoShape 5"/>
          <p:cNvSpPr>
            <a:spLocks noChangeArrowheads="1"/>
          </p:cNvSpPr>
          <p:nvPr/>
        </p:nvSpPr>
        <p:spPr bwMode="auto">
          <a:xfrm>
            <a:off x="0" y="2565400"/>
            <a:ext cx="2627313" cy="4176713"/>
          </a:xfrm>
          <a:prstGeom prst="vertic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1) Налог на добавленную стоимость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2) Акцизы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3) Налог на доходы физических лиц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 4) Налог на прибыль организаций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5) Налог на добычу полезных ископаемых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6)Водный налог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7)Сборы за пользование объектами животного мира и за пользование объектами водных биологических ресурсов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8) Государственная пошлина</a:t>
            </a:r>
          </a:p>
        </p:txBody>
      </p:sp>
      <p:sp>
        <p:nvSpPr>
          <p:cNvPr id="15367" name="AutoShape 6"/>
          <p:cNvSpPr>
            <a:spLocks noChangeArrowheads="1"/>
          </p:cNvSpPr>
          <p:nvPr/>
        </p:nvSpPr>
        <p:spPr bwMode="auto">
          <a:xfrm>
            <a:off x="2520950" y="2565400"/>
            <a:ext cx="2292350" cy="1674813"/>
          </a:xfrm>
          <a:prstGeom prst="vertic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1) Налог на имущество организаций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2) Налог на игорный бизнес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3) Транспортный налог</a:t>
            </a:r>
          </a:p>
        </p:txBody>
      </p:sp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4651375"/>
            <a:ext cx="3816350" cy="18526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</p:pic>
      <p:sp>
        <p:nvSpPr>
          <p:cNvPr id="15369" name="AutoShape 8"/>
          <p:cNvSpPr>
            <a:spLocks noChangeArrowheads="1"/>
          </p:cNvSpPr>
          <p:nvPr/>
        </p:nvSpPr>
        <p:spPr bwMode="auto">
          <a:xfrm>
            <a:off x="5056188" y="2565400"/>
            <a:ext cx="1944687" cy="1368425"/>
          </a:xfrm>
          <a:prstGeom prst="vertic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1) Налог на имущество физических лиц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2) Земельный налог</a:t>
            </a:r>
          </a:p>
        </p:txBody>
      </p:sp>
      <p:sp>
        <p:nvSpPr>
          <p:cNvPr id="15370" name="AutoShape 9"/>
          <p:cNvSpPr>
            <a:spLocks noChangeArrowheads="1"/>
          </p:cNvSpPr>
          <p:nvPr/>
        </p:nvSpPr>
        <p:spPr bwMode="auto">
          <a:xfrm>
            <a:off x="7062788" y="2587625"/>
            <a:ext cx="2089150" cy="3409950"/>
          </a:xfrm>
          <a:prstGeom prst="vertic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1) Единый сельскохозяйственный налог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2) Упрощенная система налогообложения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 smtClean="0">
                <a:solidFill>
                  <a:srgbClr val="000099"/>
                </a:solidFill>
                <a:latin typeface="Candara" pitchFamily="32" charset="0"/>
              </a:rPr>
              <a:t>3) </a:t>
            </a: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Патентная система налогообложения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endParaRPr lang="ru-RU" altLang="ru-RU" sz="1100" b="1" dirty="0">
              <a:solidFill>
                <a:srgbClr val="990066"/>
              </a:solidFill>
              <a:latin typeface="Candara" pitchFamily="32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endParaRPr lang="ru-RU" altLang="ru-RU" sz="1100" b="1" dirty="0">
              <a:solidFill>
                <a:srgbClr val="990066"/>
              </a:solidFill>
              <a:latin typeface="Candara" pitchFamily="32" charset="0"/>
            </a:endParaRPr>
          </a:p>
        </p:txBody>
      </p:sp>
      <p:sp>
        <p:nvSpPr>
          <p:cNvPr id="15371" name="AutoShape 10"/>
          <p:cNvSpPr>
            <a:spLocks noChangeArrowheads="1"/>
          </p:cNvSpPr>
          <p:nvPr/>
        </p:nvSpPr>
        <p:spPr bwMode="auto">
          <a:xfrm>
            <a:off x="6878638" y="1331913"/>
            <a:ext cx="1800225" cy="1081087"/>
          </a:xfrm>
          <a:prstGeom prst="downArrowCallout">
            <a:avLst>
              <a:gd name="adj1" fmla="val 24993"/>
              <a:gd name="adj2" fmla="val 25001"/>
              <a:gd name="adj3" fmla="val 25000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Специальные налоговые режимы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395288" y="1484313"/>
            <a:ext cx="8229600" cy="5113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Доходы от использования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имущества и земельных участков, находящихся 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в государственной или  муниципальной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собственности</a:t>
            </a: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Доходы 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от продажи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имущества и земельных участков, находящихся 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в государственной или муниципальной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собственности</a:t>
            </a:r>
            <a:endParaRPr lang="ru-RU" dirty="0">
              <a:solidFill>
                <a:srgbClr val="052E65"/>
              </a:solidFill>
              <a:latin typeface="Times New Roman" pitchFamily="16" charset="0"/>
              <a:cs typeface="Times New Roman" pitchFamily="16" charset="0"/>
            </a:endParaRP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Платежи 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при пользовании природными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ресурсами</a:t>
            </a:r>
            <a:endParaRPr lang="ru-RU" dirty="0">
              <a:solidFill>
                <a:srgbClr val="052E65"/>
              </a:solidFill>
              <a:latin typeface="Times New Roman" pitchFamily="16" charset="0"/>
              <a:cs typeface="Times New Roman" pitchFamily="16" charset="0"/>
            </a:endParaRP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Д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оходы 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от платных услуг, оказываемых казенными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учреждениями</a:t>
            </a:r>
            <a:endParaRPr lang="ru-RU" dirty="0">
              <a:solidFill>
                <a:srgbClr val="052E65"/>
              </a:solidFill>
              <a:latin typeface="Times New Roman" pitchFamily="16" charset="0"/>
              <a:cs typeface="Times New Roman" pitchFamily="16" charset="0"/>
            </a:endParaRP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А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дминистративные 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платежи и сборы</a:t>
            </a: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Штрафы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, санкции, возмещение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ущерба</a:t>
            </a:r>
            <a:endParaRPr lang="ru-RU" dirty="0">
              <a:solidFill>
                <a:srgbClr val="052E65"/>
              </a:solidFill>
              <a:latin typeface="Times New Roman" pitchFamily="16" charset="0"/>
              <a:cs typeface="Times New Roman" pitchFamily="16" charset="0"/>
            </a:endParaRP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Средства 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самообложения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граждан</a:t>
            </a:r>
            <a:endParaRPr lang="ru-RU" dirty="0">
              <a:solidFill>
                <a:srgbClr val="052E65"/>
              </a:solidFill>
              <a:latin typeface="Times New Roman" pitchFamily="16" charset="0"/>
              <a:cs typeface="Times New Roman" pitchFamily="16" charset="0"/>
            </a:endParaRP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И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ные </a:t>
            </a: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неналоговые </a:t>
            </a:r>
            <a:r>
              <a:rPr lang="ru-RU" dirty="0" smtClean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доходы</a:t>
            </a:r>
            <a:endParaRPr lang="ru-RU" dirty="0">
              <a:solidFill>
                <a:srgbClr val="052E65"/>
              </a:solidFill>
              <a:latin typeface="Times New Roman" pitchFamily="16" charset="0"/>
              <a:cs typeface="Times New Roman" pitchFamily="16" charset="0"/>
            </a:endParaRPr>
          </a:p>
          <a:p>
            <a:pPr marL="268288" indent="-265113">
              <a:spcBef>
                <a:spcPts val="500"/>
              </a:spcBef>
              <a:buClrTx/>
              <a:buFontTx/>
              <a:buNone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endParaRPr lang="ru-RU" dirty="0">
              <a:solidFill>
                <a:srgbClr val="052E65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2296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Неналоговые доходы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79388" y="549275"/>
            <a:ext cx="8507412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73E87"/>
                </a:solidFill>
                <a:latin typeface="Candara" pitchFamily="32" charset="0"/>
              </a:rPr>
              <a:t>Это средства</a:t>
            </a:r>
            <a:r>
              <a:rPr lang="ru-RU" altLang="ru-RU" sz="2400" dirty="0">
                <a:solidFill>
                  <a:srgbClr val="073E87"/>
                </a:solidFill>
                <a:latin typeface="Candara" pitchFamily="32" charset="0"/>
              </a:rPr>
              <a:t> </a:t>
            </a:r>
            <a:r>
              <a:rPr lang="ru-RU" altLang="ru-RU" sz="1600" dirty="0">
                <a:solidFill>
                  <a:srgbClr val="073E87"/>
                </a:solidFill>
                <a:latin typeface="Candara" pitchFamily="32" charset="0"/>
              </a:rPr>
              <a:t>одного бюджета бюджетной системы РФ, </a:t>
            </a:r>
            <a:r>
              <a:rPr lang="ru-RU" altLang="ru-RU" sz="1600" dirty="0" smtClean="0">
                <a:solidFill>
                  <a:srgbClr val="073E87"/>
                </a:solidFill>
                <a:latin typeface="Candara" pitchFamily="32" charset="0"/>
              </a:rPr>
              <a:t>перечисляемые</a:t>
            </a:r>
          </a:p>
          <a:p>
            <a:pPr algn="ctr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 smtClean="0">
                <a:solidFill>
                  <a:srgbClr val="073E87"/>
                </a:solidFill>
                <a:latin typeface="Candara" pitchFamily="32" charset="0"/>
              </a:rPr>
              <a:t>другому бюджету </a:t>
            </a:r>
            <a:r>
              <a:rPr lang="ru-RU" altLang="ru-RU" sz="1600" dirty="0">
                <a:solidFill>
                  <a:srgbClr val="073E87"/>
                </a:solidFill>
                <a:latin typeface="Candara" pitchFamily="32" charset="0"/>
              </a:rPr>
              <a:t>бюджетной системы РФ</a:t>
            </a:r>
          </a:p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 dirty="0">
              <a:solidFill>
                <a:srgbClr val="073E87"/>
              </a:solidFill>
              <a:latin typeface="Candara" pitchFamily="32" charset="0"/>
            </a:endParaRP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457200" y="260350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Межбюджетные трансферты(безвозмездные поступления)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7524750" y="2565400"/>
            <a:ext cx="1366838" cy="2160588"/>
          </a:xfrm>
          <a:prstGeom prst="rect">
            <a:avLst/>
          </a:prstGeom>
          <a:solidFill>
            <a:srgbClr val="99FF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50912" dir="2700000" algn="ctr" rotWithShape="0">
              <a:srgbClr val="808080">
                <a:alpha val="94002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ahoma" pitchFamily="32" charset="0"/>
              </a:rPr>
              <a:t>Формы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ahoma" pitchFamily="32" charset="0"/>
              </a:rPr>
              <a:t>бюджетных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Tahoma" pitchFamily="32" charset="0"/>
              </a:rPr>
              <a:t>трансфертов</a:t>
            </a:r>
            <a:endParaRPr lang="ru-RU" altLang="ru-RU" sz="1800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179388" y="1700213"/>
            <a:ext cx="6913562" cy="865187"/>
          </a:xfrm>
          <a:prstGeom prst="rect">
            <a:avLst/>
          </a:prstGeom>
          <a:solidFill>
            <a:srgbClr val="CCECFF"/>
          </a:solidFill>
          <a:ln w="9360" cap="sq">
            <a:solidFill>
              <a:srgbClr val="333333"/>
            </a:solidFill>
            <a:miter lim="800000"/>
            <a:headEnd/>
            <a:tailEnd/>
          </a:ln>
          <a:effectLst>
            <a:outerShdw dist="139498" dir="2700000" algn="ctr" rotWithShape="0">
              <a:srgbClr val="808080">
                <a:alpha val="90004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Дотации- </a:t>
            </a: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межбюджетные трансферты, предоставляемые на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б</a:t>
            </a:r>
            <a:r>
              <a:rPr lang="ru-RU" altLang="ru-RU" sz="1400" i="1" dirty="0" smtClean="0">
                <a:solidFill>
                  <a:srgbClr val="000000"/>
                </a:solidFill>
                <a:latin typeface="Tahoma" pitchFamily="32" charset="0"/>
              </a:rPr>
              <a:t>езвозмездной </a:t>
            </a: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и безвозвратной основе без установления направлений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и(или) условий их использования</a:t>
            </a:r>
          </a:p>
        </p:txBody>
      </p:sp>
      <p:sp>
        <p:nvSpPr>
          <p:cNvPr id="17415" name="Rectangle 5"/>
          <p:cNvSpPr>
            <a:spLocks noChangeArrowheads="1"/>
          </p:cNvSpPr>
          <p:nvPr/>
        </p:nvSpPr>
        <p:spPr bwMode="auto">
          <a:xfrm>
            <a:off x="250825" y="2997200"/>
            <a:ext cx="6842125" cy="1584325"/>
          </a:xfrm>
          <a:prstGeom prst="rect">
            <a:avLst/>
          </a:prstGeom>
          <a:solidFill>
            <a:srgbClr val="CCECFF"/>
          </a:solidFill>
          <a:ln w="9360" cap="sq">
            <a:solidFill>
              <a:srgbClr val="1C1C1C"/>
            </a:solidFill>
            <a:miter lim="800000"/>
            <a:headEnd/>
            <a:tailEnd/>
          </a:ln>
          <a:effectLst>
            <a:outerShdw dist="101823" dir="2700000" algn="ctr" rotWithShape="0">
              <a:srgbClr val="808080">
                <a:alpha val="95003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Субвенции</a:t>
            </a:r>
            <a:r>
              <a:rPr lang="ru-RU" altLang="ru-RU" sz="1400" dirty="0">
                <a:solidFill>
                  <a:srgbClr val="000000"/>
                </a:solidFill>
                <a:latin typeface="Tahoma" pitchFamily="32" charset="0"/>
              </a:rPr>
              <a:t>- </a:t>
            </a: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бюджетные средства, предоставляемые бюджету другого уровня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бюджетной системы РФ на безвозмездной и безвозвратной основах на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осуществление определенных целевых расходов, возникающих при выполнении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полномочий РФ, переданных для осуществления органов власти другого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уровня бюджетной системы РФ</a:t>
            </a:r>
          </a:p>
        </p:txBody>
      </p:sp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250825" y="5084763"/>
            <a:ext cx="6840538" cy="1441450"/>
          </a:xfrm>
          <a:prstGeom prst="rect">
            <a:avLst/>
          </a:prstGeom>
          <a:solidFill>
            <a:srgbClr val="CCEC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14551" dir="2700000" algn="ctr" rotWithShape="0">
              <a:srgbClr val="808080">
                <a:alpha val="93004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Субсидии</a:t>
            </a:r>
            <a:r>
              <a:rPr lang="ru-RU" altLang="ru-RU" sz="1400" dirty="0">
                <a:solidFill>
                  <a:srgbClr val="000000"/>
                </a:solidFill>
                <a:latin typeface="Tahoma" pitchFamily="32" charset="0"/>
              </a:rPr>
              <a:t>- </a:t>
            </a: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бюджетные средства, предоставляемые бюджету другого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уровня бюджетной системы РФ, в целях 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 err="1">
                <a:solidFill>
                  <a:srgbClr val="000000"/>
                </a:solidFill>
                <a:latin typeface="Tahoma" pitchFamily="32" charset="0"/>
              </a:rPr>
              <a:t>софинансирования</a:t>
            </a: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, расходных обязательств,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возникающих при выполнении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полномочий органов местного самоуправления по вопросам местного значения</a:t>
            </a:r>
          </a:p>
        </p:txBody>
      </p:sp>
      <p:sp>
        <p:nvSpPr>
          <p:cNvPr id="17419" name="AutoShape 9"/>
          <p:cNvSpPr>
            <a:spLocks noChangeArrowheads="1"/>
          </p:cNvSpPr>
          <p:nvPr/>
        </p:nvSpPr>
        <p:spPr bwMode="auto">
          <a:xfrm>
            <a:off x="7164388" y="3500438"/>
            <a:ext cx="288925" cy="485775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3333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Стрелка вправо 1"/>
          <p:cNvSpPr/>
          <p:nvPr/>
        </p:nvSpPr>
        <p:spPr>
          <a:xfrm rot="12708942">
            <a:off x="7185844" y="2036743"/>
            <a:ext cx="821083" cy="315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 rot="3509969">
            <a:off x="7528204" y="4724665"/>
            <a:ext cx="410382" cy="846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http://www.molchanovo.ru/image/resize/800x600/upload/images/icon/xw_12645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538" y="4043514"/>
            <a:ext cx="1249470" cy="814731"/>
          </a:xfrm>
          <a:prstGeom prst="rect">
            <a:avLst/>
          </a:prstGeom>
          <a:noFill/>
          <a:ln>
            <a:noFill/>
          </a:ln>
        </p:spPr>
      </p:pic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82563" y="115888"/>
            <a:ext cx="849312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Candara" pitchFamily="32" charset="0"/>
              </a:rPr>
              <a:t>Расходы бюджета </a:t>
            </a:r>
            <a:r>
              <a:rPr lang="ru-RU" altLang="ru-RU" sz="1600" dirty="0">
                <a:solidFill>
                  <a:srgbClr val="7030A0"/>
                </a:solidFill>
                <a:latin typeface="Candara" pitchFamily="32" charset="0"/>
              </a:rPr>
              <a:t>– </a:t>
            </a:r>
            <a:r>
              <a:rPr lang="ru-RU" altLang="ru-RU" sz="1600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выплачиваемые из бюджета денежные средства, за </a:t>
            </a:r>
            <a:endParaRPr lang="ru-RU" altLang="ru-RU" sz="1600" dirty="0" smtClean="0">
              <a:solidFill>
                <a:srgbClr val="0D0D0D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и</a:t>
            </a:r>
            <a:r>
              <a:rPr lang="ru-RU" altLang="ru-RU" sz="1600" dirty="0" smtClean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сключением средств</a:t>
            </a:r>
            <a:r>
              <a:rPr lang="ru-RU" altLang="ru-RU" sz="1600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, являющихся источниками финансирования дефицита бюджета  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266700" y="1231106"/>
            <a:ext cx="8075612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>
                <a:solidFill>
                  <a:srgbClr val="073E87"/>
                </a:solidFill>
                <a:latin typeface="Candara" pitchFamily="32" charset="0"/>
              </a:rPr>
              <a:t>                                                          </a:t>
            </a:r>
          </a:p>
          <a:p>
            <a:pPr eaLnBrk="1" hangingPunct="1"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>
                <a:solidFill>
                  <a:srgbClr val="073E87"/>
                </a:solidFill>
                <a:latin typeface="Candara" pitchFamily="32" charset="0"/>
              </a:rPr>
              <a:t>                                         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1287463"/>
            <a:ext cx="16002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005263"/>
            <a:ext cx="1497013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560638"/>
            <a:ext cx="1439862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301625" y="2235200"/>
            <a:ext cx="208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На социальную политику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1254125" y="1006475"/>
            <a:ext cx="22367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          На ЖКХ</a:t>
            </a:r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7046913" y="2276475"/>
            <a:ext cx="1441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   На культуру</a:t>
            </a:r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3754438" y="5408613"/>
            <a:ext cx="2419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На охрану окружающей среды </a:t>
            </a:r>
          </a:p>
        </p:txBody>
      </p:sp>
      <p:sp>
        <p:nvSpPr>
          <p:cNvPr id="18444" name="Text Box 11"/>
          <p:cNvSpPr txBox="1">
            <a:spLocks noChangeArrowheads="1"/>
          </p:cNvSpPr>
          <p:nvPr/>
        </p:nvSpPr>
        <p:spPr bwMode="auto">
          <a:xfrm>
            <a:off x="179388" y="364490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На физ.культуру и спорт</a:t>
            </a:r>
          </a:p>
        </p:txBody>
      </p:sp>
      <p:sp>
        <p:nvSpPr>
          <p:cNvPr id="18445" name="AutoShape 12"/>
          <p:cNvSpPr>
            <a:spLocks noChangeArrowheads="1"/>
          </p:cNvSpPr>
          <p:nvPr/>
        </p:nvSpPr>
        <p:spPr bwMode="auto">
          <a:xfrm rot="3180000">
            <a:off x="5772944" y="4483894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46" name="AutoShape 13"/>
          <p:cNvSpPr>
            <a:spLocks noChangeArrowheads="1"/>
          </p:cNvSpPr>
          <p:nvPr/>
        </p:nvSpPr>
        <p:spPr bwMode="auto">
          <a:xfrm rot="18840000">
            <a:off x="5383531" y="2340520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47" name="AutoShape 14"/>
          <p:cNvSpPr>
            <a:spLocks noChangeArrowheads="1"/>
          </p:cNvSpPr>
          <p:nvPr/>
        </p:nvSpPr>
        <p:spPr bwMode="auto">
          <a:xfrm rot="9840000">
            <a:off x="2498512" y="3839959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48" name="AutoShape 15"/>
          <p:cNvSpPr>
            <a:spLocks noChangeArrowheads="1"/>
          </p:cNvSpPr>
          <p:nvPr/>
        </p:nvSpPr>
        <p:spPr bwMode="auto">
          <a:xfrm rot="8280000">
            <a:off x="2599772" y="4521652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49" name="AutoShape 16"/>
          <p:cNvSpPr>
            <a:spLocks noChangeArrowheads="1"/>
          </p:cNvSpPr>
          <p:nvPr/>
        </p:nvSpPr>
        <p:spPr bwMode="auto">
          <a:xfrm>
            <a:off x="4399098" y="2219325"/>
            <a:ext cx="485775" cy="576263"/>
          </a:xfrm>
          <a:prstGeom prst="upArrow">
            <a:avLst>
              <a:gd name="adj1" fmla="val 50000"/>
              <a:gd name="adj2" fmla="val 29657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50" name="AutoShape 17"/>
          <p:cNvSpPr>
            <a:spLocks noChangeArrowheads="1"/>
          </p:cNvSpPr>
          <p:nvPr/>
        </p:nvSpPr>
        <p:spPr bwMode="auto">
          <a:xfrm>
            <a:off x="4457700" y="4656138"/>
            <a:ext cx="485775" cy="577850"/>
          </a:xfrm>
          <a:prstGeom prst="downArrow">
            <a:avLst>
              <a:gd name="adj1" fmla="val 50000"/>
              <a:gd name="adj2" fmla="val 29739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789363" y="1046163"/>
            <a:ext cx="1719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На образование</a:t>
            </a:r>
          </a:p>
        </p:txBody>
      </p:sp>
      <p:pic>
        <p:nvPicPr>
          <p:cNvPr id="18452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5572125"/>
            <a:ext cx="171608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805488"/>
            <a:ext cx="1643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56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667" y="1387475"/>
            <a:ext cx="16160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6216650" y="5154613"/>
            <a:ext cx="28479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На национальную безопасность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и правоохранительную деятельность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6896100" y="3609975"/>
            <a:ext cx="2212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На национальную экономику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1060450" y="5191125"/>
            <a:ext cx="2659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На средства массовой информации</a:t>
            </a:r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5802313" y="1006475"/>
            <a:ext cx="2692060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ahoma" pitchFamily="32" charset="0"/>
              </a:rPr>
              <a:t>На </a:t>
            </a:r>
            <a:r>
              <a:rPr lang="ru-RU" altLang="ru-RU" sz="1200" dirty="0" smtClean="0">
                <a:solidFill>
                  <a:srgbClr val="000000"/>
                </a:solidFill>
                <a:latin typeface="Tahoma" pitchFamily="32" charset="0"/>
              </a:rPr>
              <a:t>общегосударственные вопросы </a:t>
            </a:r>
            <a:endParaRPr lang="ru-RU" altLang="ru-RU" sz="1200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18462" name="AutoShape 29"/>
          <p:cNvSpPr>
            <a:spLocks noChangeArrowheads="1"/>
          </p:cNvSpPr>
          <p:nvPr/>
        </p:nvSpPr>
        <p:spPr bwMode="auto">
          <a:xfrm rot="-9240000">
            <a:off x="2619705" y="3006054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63" name="AutoShape 30"/>
          <p:cNvSpPr>
            <a:spLocks noChangeArrowheads="1"/>
          </p:cNvSpPr>
          <p:nvPr/>
        </p:nvSpPr>
        <p:spPr bwMode="auto">
          <a:xfrm rot="-7680000">
            <a:off x="2809269" y="2354855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64" name="AutoShape 31"/>
          <p:cNvSpPr>
            <a:spLocks noChangeArrowheads="1"/>
          </p:cNvSpPr>
          <p:nvPr/>
        </p:nvSpPr>
        <p:spPr bwMode="auto">
          <a:xfrm rot="1560000">
            <a:off x="5862717" y="3699557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65" name="AutoShape 32"/>
          <p:cNvSpPr>
            <a:spLocks noChangeArrowheads="1"/>
          </p:cNvSpPr>
          <p:nvPr/>
        </p:nvSpPr>
        <p:spPr bwMode="auto">
          <a:xfrm rot="20280000">
            <a:off x="5797999" y="2868562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pic>
        <p:nvPicPr>
          <p:cNvPr id="18466" name="Рисунок 39" descr="https://2019gd.ru/wp-content/uploads/2016/06/%D0%A4%D0%B5%D0%B4%D0%B5%D1%80%D0%B0%D0%BB%D1%8C%D0%BD%D1%8B%D0%B9-%D0%BF%D0%B5%D1%80%D0%B5%D1%87%D0%B5%D0%BD%D1%8C-%D1%83%D1%87%D0%B5%D0%B1%D0%BD%D0%B8%D0%BA%D0%BE%D0%B2-201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1344613"/>
            <a:ext cx="109855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860" y="5613401"/>
            <a:ext cx="1782366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0" name="Picture 2" descr="https://asninfo.ru/images/articles/9cb1dd28/ded5750b1ca4b83dff44985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31125"/>
            <a:ext cx="2106661" cy="149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rategy24.ru/images/news/201909/8d889abe9494a97e8811d3465de57a5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60" y="2549193"/>
            <a:ext cx="1647497" cy="107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 descr="http://vbryanske.com/media/imgs2018/avtobusjpg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4257398"/>
            <a:ext cx="1340866" cy="82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674938"/>
            <a:ext cx="2979738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57200" y="333375"/>
            <a:ext cx="822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i="1" dirty="0">
                <a:solidFill>
                  <a:srgbClr val="FFFFFF"/>
                </a:solidFill>
                <a:latin typeface="Candara" pitchFamily="32" charset="0"/>
              </a:rPr>
              <a:t/>
            </a:r>
            <a:br>
              <a:rPr lang="ru-RU" altLang="ru-RU" sz="1400" b="1" i="1" dirty="0">
                <a:solidFill>
                  <a:srgbClr val="FFFFFF"/>
                </a:solidFill>
                <a:latin typeface="Candara" pitchFamily="32" charset="0"/>
              </a:rPr>
            </a:br>
            <a:r>
              <a:rPr lang="ru-RU" altLang="ru-RU" sz="1400" b="1" i="1" dirty="0">
                <a:solidFill>
                  <a:srgbClr val="FFFFFF"/>
                </a:solidFill>
                <a:latin typeface="Candara" pitchFamily="32" charset="0"/>
              </a:rPr>
              <a:t/>
            </a:r>
            <a:br>
              <a:rPr lang="ru-RU" altLang="ru-RU" sz="1400" b="1" i="1" dirty="0">
                <a:solidFill>
                  <a:srgbClr val="FFFFFF"/>
                </a:solidFill>
                <a:latin typeface="Candara" pitchFamily="32" charset="0"/>
              </a:rPr>
            </a:br>
            <a:r>
              <a:rPr lang="ru-RU" altLang="ru-RU" sz="2000" i="1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ЧТО ТАКОЕ «ДЕФИЦИТ» И «ПРОФИЦИТ» БЮДЖЕТА?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b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Не всегда доходы бывают равны расходам, поэтому бюджет бывает</a:t>
            </a:r>
            <a:r>
              <a:rPr lang="ru-RU" altLang="ru-RU" sz="3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sp>
        <p:nvSpPr>
          <p:cNvPr id="19460" name="Oval 3"/>
          <p:cNvSpPr>
            <a:spLocks noChangeArrowheads="1"/>
          </p:cNvSpPr>
          <p:nvPr/>
        </p:nvSpPr>
        <p:spPr bwMode="auto">
          <a:xfrm>
            <a:off x="179388" y="1863725"/>
            <a:ext cx="2736850" cy="1512888"/>
          </a:xfrm>
          <a:prstGeom prst="flowChartAlternateProcess">
            <a:avLst/>
          </a:prstGeom>
          <a:solidFill>
            <a:srgbClr val="C5F28E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u="sng" dirty="0" err="1" smtClean="0">
                <a:solidFill>
                  <a:srgbClr val="262626"/>
                </a:solidFill>
              </a:rPr>
              <a:t>Профицитный</a:t>
            </a:r>
            <a:endParaRPr lang="ru-RU" altLang="ru-RU" sz="1800" u="sng" dirty="0" smtClean="0">
              <a:solidFill>
                <a:srgbClr val="262626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262626"/>
                </a:solidFill>
              </a:rPr>
              <a:t>Превышение доходов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262626"/>
                </a:solidFill>
              </a:rPr>
              <a:t>бюджета над его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262626"/>
                </a:solidFill>
              </a:rPr>
              <a:t>расходами</a:t>
            </a:r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1331913" y="35004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9462" name="Oval 5"/>
          <p:cNvSpPr>
            <a:spLocks noChangeArrowheads="1"/>
          </p:cNvSpPr>
          <p:nvPr/>
        </p:nvSpPr>
        <p:spPr bwMode="auto">
          <a:xfrm>
            <a:off x="6199188" y="2620963"/>
            <a:ext cx="2736850" cy="1368425"/>
          </a:xfrm>
          <a:prstGeom prst="flowChartAlternateProcess">
            <a:avLst/>
          </a:prstGeom>
          <a:solidFill>
            <a:srgbClr val="C5F28E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u="sng" dirty="0" smtClean="0">
                <a:solidFill>
                  <a:srgbClr val="262626"/>
                </a:solidFill>
              </a:rPr>
              <a:t>Дефицитный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262626"/>
                </a:solidFill>
              </a:rPr>
              <a:t>Превышение расходов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262626"/>
                </a:solidFill>
              </a:rPr>
              <a:t>бюджета над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262626"/>
                </a:solidFill>
              </a:rPr>
              <a:t>его доходами</a:t>
            </a:r>
          </a:p>
        </p:txBody>
      </p:sp>
      <p:sp>
        <p:nvSpPr>
          <p:cNvPr id="19463" name="AutoShape 6"/>
          <p:cNvSpPr>
            <a:spLocks noChangeArrowheads="1"/>
          </p:cNvSpPr>
          <p:nvPr/>
        </p:nvSpPr>
        <p:spPr bwMode="auto">
          <a:xfrm>
            <a:off x="7353300" y="4395788"/>
            <a:ext cx="485775" cy="977900"/>
          </a:xfrm>
          <a:prstGeom prst="upArrow">
            <a:avLst>
              <a:gd name="adj1" fmla="val 50000"/>
              <a:gd name="adj2" fmla="val 50327"/>
            </a:avLst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323850" y="4884738"/>
            <a:ext cx="2952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ahoma" pitchFamily="32" charset="0"/>
              </a:rPr>
              <a:t>Свободные средства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ahoma" pitchFamily="32" charset="0"/>
              </a:rPr>
              <a:t>направляются на покрытие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ahoma" pitchFamily="32" charset="0"/>
              </a:rPr>
              <a:t> долга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6516688" y="5492750"/>
            <a:ext cx="223202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ahoma" pitchFamily="32" charset="0"/>
              </a:rPr>
              <a:t>Недостающие средства берутся в долг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3" y="1024608"/>
            <a:ext cx="9115680" cy="5842034"/>
          </a:xfrm>
          <a:prstGeom prst="rect">
            <a:avLst/>
          </a:prstGeom>
        </p:spPr>
      </p:pic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877508" y="2838755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362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Показатели характеризующие 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МО </a:t>
            </a: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endParaRPr lang="ru-RU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1509" name="Oval 4"/>
          <p:cNvSpPr>
            <a:spLocks noChangeArrowheads="1"/>
          </p:cNvSpPr>
          <p:nvPr/>
        </p:nvSpPr>
        <p:spPr bwMode="auto">
          <a:xfrm>
            <a:off x="323850" y="3786887"/>
            <a:ext cx="3671888" cy="1150937"/>
          </a:xfrm>
          <a:prstGeom prst="ellipse">
            <a:avLst/>
          </a:prstGeom>
          <a:solidFill>
            <a:srgbClr val="F0F67E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10" name="Oval 5"/>
          <p:cNvSpPr>
            <a:spLocks noChangeArrowheads="1"/>
          </p:cNvSpPr>
          <p:nvPr/>
        </p:nvSpPr>
        <p:spPr bwMode="auto">
          <a:xfrm>
            <a:off x="5331375" y="5655890"/>
            <a:ext cx="3812625" cy="1202110"/>
          </a:xfrm>
          <a:prstGeom prst="ellipse">
            <a:avLst/>
          </a:prstGeom>
          <a:solidFill>
            <a:srgbClr val="F0F67E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11" name="Oval 6"/>
          <p:cNvSpPr>
            <a:spLocks noChangeArrowheads="1"/>
          </p:cNvSpPr>
          <p:nvPr/>
        </p:nvSpPr>
        <p:spPr bwMode="auto">
          <a:xfrm>
            <a:off x="539552" y="5238513"/>
            <a:ext cx="4712329" cy="1419535"/>
          </a:xfrm>
          <a:prstGeom prst="ellipse">
            <a:avLst/>
          </a:prstGeom>
          <a:solidFill>
            <a:srgbClr val="F0F67E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871537" y="3991932"/>
            <a:ext cx="2810533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        Площадь территории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</a:rPr>
              <a:t>МО </a:t>
            </a:r>
            <a:r>
              <a:rPr lang="ru-RU" altLang="ru-RU" sz="1400" b="1" dirty="0" err="1" smtClean="0">
                <a:solidFill>
                  <a:srgbClr val="262626"/>
                </a:solidFill>
                <a:latin typeface="Arial" charset="0"/>
              </a:rPr>
              <a:t>Симское</a:t>
            </a:r>
            <a:endParaRPr lang="ru-RU" altLang="ru-RU" sz="1400" b="1" dirty="0">
              <a:solidFill>
                <a:srgbClr val="26262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               – </a:t>
            </a: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</a:rPr>
              <a:t>476,9 кв. км.</a:t>
            </a:r>
            <a:endParaRPr lang="ru-RU" altLang="ru-RU" sz="1400" b="1" dirty="0">
              <a:solidFill>
                <a:srgbClr val="262626"/>
              </a:solidFill>
              <a:latin typeface="Arial" charset="0"/>
            </a:endParaRP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5535515" y="5963429"/>
            <a:ext cx="3513824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Численность постоянного населения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по состоянию на </a:t>
            </a: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</a:rPr>
              <a:t>01.01.2022</a:t>
            </a:r>
            <a:endParaRPr lang="ru-RU" altLang="ru-RU" sz="1400" b="1" dirty="0">
              <a:solidFill>
                <a:srgbClr val="262626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– </a:t>
            </a: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</a:rPr>
              <a:t>2556 </a:t>
            </a: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человек</a:t>
            </a:r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689406" y="5540375"/>
            <a:ext cx="4562475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Муниципальные учреждения муниципального образования </a:t>
            </a:r>
            <a:r>
              <a:rPr lang="ru-RU" alt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Симское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–3: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Казенных –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2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-ГРБС-1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0" y="333375"/>
            <a:ext cx="90154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32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Общие характеристики проекта бюджета муниципального образования </a:t>
            </a:r>
            <a:endParaRPr lang="ru-RU" altLang="ru-RU" sz="3200" dirty="0" smtClean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32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32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на 2023 </a:t>
            </a:r>
            <a:r>
              <a:rPr lang="ru-RU" altLang="ru-RU" sz="32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год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5821908" cy="4536504"/>
          </a:xfrm>
          <a:prstGeom prst="rect">
            <a:avLst/>
          </a:prstGeom>
          <a:noFill/>
          <a:ln>
            <a:noFill/>
          </a:ln>
          <a:effectLst>
            <a:outerShdw dist="228593" dir="2700000" algn="ctr" rotWithShape="0">
              <a:srgbClr val="808080">
                <a:alpha val="8900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-1" y="305768"/>
            <a:ext cx="9015413" cy="74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Georgia" pitchFamily="18" charset="0"/>
              <a:buNone/>
              <a:tabLst/>
            </a:pPr>
            <a:r>
              <a:rPr lang="ru-RU" alt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 муниципального образования </a:t>
            </a:r>
            <a:r>
              <a:rPr lang="ru-RU" alt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124744"/>
            <a:ext cx="864096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2023 год разработаны в соответствии со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статьей 172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Бюджетного кодекса Российской Федерации, Указом Президента Российской Федерации от 07 мая 2018 № 204 «О национальных целях и стратегических задачах развития Российской Федерации на период до 2024 года», решением  Совета народных депутатов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Юрьев-Польского района от 24.03.2014 № 8 «Об утверждении Положения о бюджетном процессе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реализации налоговой политики должно стать повышение налогового потенциала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роста экономических показателей.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стратегическим ориентиром налоговой политики будет являться стабильность и предсказуемость налогового законодательства, повышение прозрачности налоговой политики.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базой для формирования налоговых и неналоговых доходов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определяют условия, используемые при составлении проекта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2023 год и подходов к его формированию.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изменений параметров налоговой системы Российской Федерации основные направления налоговой политики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быть скорректированы в 2023 году.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результаты реализации налоговой политики в 2021 году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Социально-экономическое положение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2021 году развивалась в условиях реализации Общенационального плана действий, обеспечивающего рост экономики, а также восстановление занятости и доходов населения, одобренного Правительством Российской Федерации 23 сентября 2020 года, что позволило обеспечить рост основных макроэкономических показателей муниципального образования  по отношению к уровню 2020 года.</a:t>
            </a: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2100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0" y="310754"/>
            <a:ext cx="90154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налоговая политика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направлена на увеличение налогового потенциала поселения   за счет создания условий справедливой конкурентной среды, совершенствования и оптимизации системы налогового администрирования.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налоговых расходов (налоговых льгот) бюджета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сформирован и проведена оценка их эффективности в соответствии с постановлением Правительства Российской Федерации от 22 июня 2019 года № 796 «Об общих требованиях к оценке налоговых расходов субъектов Российской Федерации и муниципальных образований». 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направлений работы по росту доходного потенциала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реализация мер по повышению эффективности налогового администрирования.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реализации налоговой политики объем поступлений налоговых и неналоговых доходов в бюджет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составил  в 2021 году 9347 тыс. рублей (91% к 2020 году). Снижение произошло из-за уменьшения поступления земельного налога в следствии снижения кадастровой стоимости земельных участков. </a:t>
            </a:r>
          </a:p>
        </p:txBody>
      </p:sp>
    </p:spTree>
    <p:extLst>
      <p:ext uri="{BB962C8B-B14F-4D97-AF65-F5344CB8AC3E}">
        <p14:creationId xmlns:p14="http://schemas.microsoft.com/office/powerpoint/2010/main" val="1170803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611560" y="378396"/>
            <a:ext cx="8403852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175" indent="0" algn="r">
              <a:buNone/>
            </a:pPr>
            <a:r>
              <a:rPr lang="ru-RU" sz="1400" dirty="0"/>
              <a:t>Таблица 1</a:t>
            </a:r>
          </a:p>
          <a:p>
            <a:pPr marL="3175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и неналоговых доходов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бюджет муниципального образования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2021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marL="3175" indent="0" algn="ct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04664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14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687719"/>
              </p:ext>
            </p:extLst>
          </p:nvPr>
        </p:nvGraphicFramePr>
        <p:xfrm>
          <a:off x="827585" y="1844824"/>
          <a:ext cx="7776862" cy="48131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8911">
                  <a:extLst>
                    <a:ext uri="{9D8B030D-6E8A-4147-A177-3AD203B41FA5}">
                      <a16:colId xmlns:a16="http://schemas.microsoft.com/office/drawing/2014/main" val="2317058711"/>
                    </a:ext>
                  </a:extLst>
                </a:gridCol>
                <a:gridCol w="1308242">
                  <a:extLst>
                    <a:ext uri="{9D8B030D-6E8A-4147-A177-3AD203B41FA5}">
                      <a16:colId xmlns:a16="http://schemas.microsoft.com/office/drawing/2014/main" val="2134977363"/>
                    </a:ext>
                  </a:extLst>
                </a:gridCol>
                <a:gridCol w="1207422">
                  <a:extLst>
                    <a:ext uri="{9D8B030D-6E8A-4147-A177-3AD203B41FA5}">
                      <a16:colId xmlns:a16="http://schemas.microsoft.com/office/drawing/2014/main" val="1769986285"/>
                    </a:ext>
                  </a:extLst>
                </a:gridCol>
                <a:gridCol w="1267915">
                  <a:extLst>
                    <a:ext uri="{9D8B030D-6E8A-4147-A177-3AD203B41FA5}">
                      <a16:colId xmlns:a16="http://schemas.microsoft.com/office/drawing/2014/main" val="3422178702"/>
                    </a:ext>
                  </a:extLst>
                </a:gridCol>
                <a:gridCol w="1325986">
                  <a:extLst>
                    <a:ext uri="{9D8B030D-6E8A-4147-A177-3AD203B41FA5}">
                      <a16:colId xmlns:a16="http://schemas.microsoft.com/office/drawing/2014/main" val="3618534955"/>
                    </a:ext>
                  </a:extLst>
                </a:gridCol>
                <a:gridCol w="1178386">
                  <a:extLst>
                    <a:ext uri="{9D8B030D-6E8A-4147-A177-3AD203B41FA5}">
                      <a16:colId xmlns:a16="http://schemas.microsoft.com/office/drawing/2014/main" val="2168081722"/>
                    </a:ext>
                  </a:extLst>
                </a:gridCol>
              </a:tblGrid>
              <a:tr h="35813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Показатели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Исполнено за 2020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год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Уточненный план на 2021 год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Исполнено за 2021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год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 gridSpan="2">
                  <a:txBody>
                    <a:bodyPr/>
                    <a:lstStyle/>
                    <a:p>
                      <a:pPr marL="68580" marR="1524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% исполнения факта 2021 года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184125"/>
                  </a:ext>
                </a:extLst>
              </a:tr>
              <a:tr h="716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 уточненному плану на 2021 год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 2020 году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extLst>
                  <a:ext uri="{0D108BD9-81ED-4DB2-BD59-A6C34878D82A}">
                    <a16:rowId xmlns:a16="http://schemas.microsoft.com/office/drawing/2014/main" val="2293700908"/>
                  </a:ext>
                </a:extLst>
              </a:tr>
              <a:tr h="895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Налоговые и неналоговые доходы всего, тыс.руб.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10277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9040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9347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103,4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90,95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extLst>
                  <a:ext uri="{0D108BD9-81ED-4DB2-BD59-A6C34878D82A}">
                    <a16:rowId xmlns:a16="http://schemas.microsoft.com/office/drawing/2014/main" val="187670515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 том числе: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extLst>
                  <a:ext uri="{0D108BD9-81ED-4DB2-BD59-A6C34878D82A}">
                    <a16:rowId xmlns:a16="http://schemas.microsoft.com/office/drawing/2014/main" val="3438399681"/>
                  </a:ext>
                </a:extLst>
              </a:tr>
              <a:tr h="515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Налоговые доходы,тыс.руб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8984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8100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8354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103,14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92,99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extLst>
                  <a:ext uri="{0D108BD9-81ED-4DB2-BD59-A6C34878D82A}">
                    <a16:rowId xmlns:a16="http://schemas.microsoft.com/office/drawing/2014/main" val="47569476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 них: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extLst>
                  <a:ext uri="{0D108BD9-81ED-4DB2-BD59-A6C34878D82A}">
                    <a16:rowId xmlns:a16="http://schemas.microsoft.com/office/drawing/2014/main" val="300022809"/>
                  </a:ext>
                </a:extLst>
              </a:tr>
              <a:tr h="895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Налог на доходы физических лиц, тыс. руб.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931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980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1009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102,96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108,38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extLst>
                  <a:ext uri="{0D108BD9-81ED-4DB2-BD59-A6C34878D82A}">
                    <a16:rowId xmlns:a16="http://schemas.microsoft.com/office/drawing/2014/main" val="4151571946"/>
                  </a:ext>
                </a:extLst>
              </a:tr>
              <a:tr h="716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Налоги на имущество физических лиц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911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830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867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104,46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95,17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extLst>
                  <a:ext uri="{0D108BD9-81ED-4DB2-BD59-A6C34878D82A}">
                    <a16:rowId xmlns:a16="http://schemas.microsoft.com/office/drawing/2014/main" val="4247284271"/>
                  </a:ext>
                </a:extLst>
              </a:tr>
              <a:tr h="358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Земельный налог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7132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6281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6470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103,00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90,72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7" marR="54297" marT="0" marB="0"/>
                </a:tc>
                <a:extLst>
                  <a:ext uri="{0D108BD9-81ED-4DB2-BD59-A6C34878D82A}">
                    <a16:rowId xmlns:a16="http://schemas.microsoft.com/office/drawing/2014/main" val="2673546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7863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22263" y="404813"/>
            <a:ext cx="84470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525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5400" dirty="0">
                <a:solidFill>
                  <a:srgbClr val="7030A0"/>
                </a:solidFill>
                <a:latin typeface="Candara" pitchFamily="32" charset="0"/>
              </a:rPr>
              <a:t>Вводная часть</a:t>
            </a:r>
          </a:p>
        </p:txBody>
      </p:sp>
      <p:pic>
        <p:nvPicPr>
          <p:cNvPr id="5" name="Рисунок 4" descr="http://images.myshared.ru/29/1306413/slide_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9" y="1169368"/>
            <a:ext cx="8019269" cy="5499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395536" y="548680"/>
            <a:ext cx="861987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налоговых и неналоговых доходов бюджета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 уровню  2020 года составил 90,95%. Снижение в абсолютном выражении составило 930 тыс. рублей, в том числе снижение налоговых доходов составило 630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налога на доходы физических лиц в составе налоговых доходов составляет — 12,08%.  Поступления налога на доходы физических лиц за 2021 год в бюджет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составили 1009 тыс. рублей. По сравнению с 2020 годом поступления увеличились на 8,38%.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  поступил в сумме 867 тыс. рублей или 104,46% к годовому плану и 95,17% к уровню 2020 года. Снижение  произошло в результате увеличения недоимки по налогу.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 поступил в сумме 6470 тыс. рублей или 103,0% к годовому плану и 90,72% к уровню 2020 года. Снижение произошло в результате изменения налогооблагаемой базы по земельному налогу юридических лиц, была изменена кадастровая стоимость и перевод из категории земель производственного назначения в сельскохозяйственное назначение.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неналоговых доходов в бюджет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за 2021 год составили 993 тыс. рублей (76,8% к уровню 2020 года).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на 0,82% произошло по доходам от использования имущества, находящегося в государственной и муниципальной собственности (в 2021 году — 875,16 тыс. рублей, в 2020 году — 882,36 тыс. рублей), что обусловлено снижением поступления платы по договорам социального найма  от населения в результате роста задолженности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010542"/>
              </p:ext>
            </p:extLst>
          </p:nvPr>
        </p:nvGraphicFramePr>
        <p:xfrm>
          <a:off x="971602" y="5445224"/>
          <a:ext cx="6522669" cy="704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0951">
                  <a:extLst>
                    <a:ext uri="{9D8B030D-6E8A-4147-A177-3AD203B41FA5}">
                      <a16:colId xmlns:a16="http://schemas.microsoft.com/office/drawing/2014/main" val="1361642465"/>
                    </a:ext>
                  </a:extLst>
                </a:gridCol>
                <a:gridCol w="954248">
                  <a:extLst>
                    <a:ext uri="{9D8B030D-6E8A-4147-A177-3AD203B41FA5}">
                      <a16:colId xmlns:a16="http://schemas.microsoft.com/office/drawing/2014/main" val="2657915375"/>
                    </a:ext>
                  </a:extLst>
                </a:gridCol>
                <a:gridCol w="1025225">
                  <a:extLst>
                    <a:ext uri="{9D8B030D-6E8A-4147-A177-3AD203B41FA5}">
                      <a16:colId xmlns:a16="http://schemas.microsoft.com/office/drawing/2014/main" val="788683947"/>
                    </a:ext>
                  </a:extLst>
                </a:gridCol>
                <a:gridCol w="985794">
                  <a:extLst>
                    <a:ext uri="{9D8B030D-6E8A-4147-A177-3AD203B41FA5}">
                      <a16:colId xmlns:a16="http://schemas.microsoft.com/office/drawing/2014/main" val="1127528212"/>
                    </a:ext>
                  </a:extLst>
                </a:gridCol>
                <a:gridCol w="986451">
                  <a:extLst>
                    <a:ext uri="{9D8B030D-6E8A-4147-A177-3AD203B41FA5}">
                      <a16:colId xmlns:a16="http://schemas.microsoft.com/office/drawing/2014/main" val="198397563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187749732"/>
                  </a:ext>
                </a:extLst>
              </a:tr>
              <a:tr h="2381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4120604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993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67544" y="459656"/>
            <a:ext cx="8547869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произошло по доходам от продажи имущества, находящегося в государственной и муниципальной собственности (в 2021 году — 103,86тыс. рублей, в 2020 году — 271,12 тыс. рублей), что обусловлено погашением задолженности прошлых лет арендаторами. 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взыскания (штрафы) за 2021 год составили 9,6 тыс. рублей или  48,48% к уровню 2020 года -10,0тыс. рублей).   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и компенсации затрат государства сложились в сумме 4,4 тыс. рублей. Увеличение  по отношению к 2020 году составило 0,5 тыс. рублей.  В 2021 году обеспечено выполнение плана мероприятий по исполнению принятых обязательств по социально-экономическому развитию и оздоровлению финансов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Этому способствовало увеличение налогооблагаемой базы, улучшение администрирования платежей,  увеличение собираемости налогов. 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направления налоговой политики на 2023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на 2023 год формируются в условиях реализации плана первоочередных действий по обеспечению развития российской экономики, в условиях внешнего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санкционного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давления, разработанного Правительством Российской Федерации 15 марта 2022 года.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будет продолжена реализация основных целей и задач налоговой политики, предусмотренной в предыдущие годы.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в налоговой политике приоритетом остается обеспечение стабильных налоговых условий для хозяйствующих субъектов, а акцент сохранится на повышении эффективности стимулирующей функции налоговой системы и улучшении качества администрирования.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политика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2023 году ориентирована на мобилизацию собственных доходов на основе экономического роста и развития доходного потенциала.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направлениями налоговой политики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являются:</a:t>
            </a:r>
          </a:p>
          <a:p>
            <a:pPr marL="3175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совершенствование налогового законодательства с учетом изменений в налоговом законодательстве Российской Федерации и Владимирской области;</a:t>
            </a:r>
          </a:p>
          <a:p>
            <a:pPr marL="3175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229" y="305768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4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80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251520" y="404664"/>
            <a:ext cx="8763892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обеспечение бюджетной, экономической и социальной эффективности налоговых расходов;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усиление мер по укреплению налоговой дисциплины налогоплательщиков;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повышение эффективности управления муниципальным имуществом и земельными участками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будет продолжена работа по укреплению доходной базы бюджета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наращивания стабильных доходных источников и мобилизации в бюджет имеющихся резервов.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бюджетных поступлений планируется достичь за счет: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-выявления и пресечения схем минимизации налогов, совершенствование методов контроля легализации «теневой» заработной платы;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-совершенствование методов налогового администрирования, повышение уровня ответственности главных администраторов доходов за выполнение плановых показателей поступления доходов в бюджет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-проведение оценки социальной и бюджетной эффективности, установленных на местном уровне налоговых расходов бюджета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-совершенствования управления муниципальной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собственностью.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основных направлений налоговой политики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учтены изменения в налоговое и бюджетное законодательство, которое было принято в целях создания стабильных условий для осуществления деятельности налогоплательщиков в период сложной экономической ситуации, связанной с введением санкций в отношении Российской Федерации.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в условиях экономического кризиса важна поддержка физических лиц, осуществляемая через стандартные, социальные и имущественные налоговые вычеты. </a:t>
            </a:r>
          </a:p>
          <a:p>
            <a:pPr marL="317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местном уровне сохраняются налоговые расходы (налоговые льготы и налоговые вычеты):</a:t>
            </a:r>
          </a:p>
          <a:p>
            <a:pPr marL="3175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60648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213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 flipV="1">
            <a:off x="-1" y="260049"/>
            <a:ext cx="9015413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32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05768"/>
            <a:ext cx="799288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местном уровне сохраняются налоговые расходы (налоговые льготы и налоговые вычеты):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ветеранам и инвалидам Великой Отечественной войны (Решение  Совета народных депутатов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Юрьев-Польского от 24.06.2008 № 29).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налоговых расходов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2023 году 2,0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174.3 Бюджетного кодекса Российской Федерации формируется перечень налоговых расходов муниципальных образований в </a:t>
            </a:r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порядке</a:t>
            </a:r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установленном постановлением Правительства Российской Федерации от 12 апреля 2019 года № 439 и постановлением администрации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Юрьев-Польского района от 28.10.2019 № 100 «Об утверждении Порядка формирования перечня налоговых расходов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Ежегодно осуществляется оценка налоговых расходов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порядке, утвержденном вышеуказанным постановлением с соблюдением общих требований, установленных постановлением Правительства Российской Федерации от 22 июня 2019 года № 796.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указанной оценки учитываются при формировании основных направлений налоговой политики. Оценка осуществляется кураторами соответствующих налоговых расходов. В целях оценки налоговых расходов кураторы налоговых расходов формируют перечень показателей для проведения оценки налоговых расходов, осуществляют оценку эффективности налоговых расходов на основании утвержденной ими методики и направляют результаты оценки для обобщения в финансовое управление администрации муниципального образования Юрьев-Польский район.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оценки налоговых расходов куратором формулируется вывод о степени их эффективности и целесообразности их сохранения в дальнейшей перспективе.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проведенной в 2022 году оценки налоговых расходов за 2021 год муниципальным образованием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предоставлены льготы по земельному налогу в виде полного освобождения от уплаты земельного налога участников и инвалидов Великой Отечественной войны. Льгота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признана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эффективной, так как поддерживает незащищенные слои населения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746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-1" y="305768"/>
            <a:ext cx="90154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32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05767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05766"/>
            <a:ext cx="8424936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параметры налоговых и неналоговых доходов бюджета    муниципального образования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2023 год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для расчета налоговых и неналоговых доходов являются основные показатели прогноза социально-экономического развития на 2023-2025 годы.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определяют параметры налоговых и неналоговых доходов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2023 год (таблица 2).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Таблица 2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налоговых и неналоговых доходов бюджета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2023 год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algn="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налоговых и неналоговых доходов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2023 году составят 8421 тыс. рублей (87,05% к уровню 2022 года). Параметры налоговых и неналоговых доходов могут быть изменены в случае уточнения показателей социально-экономического развития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внесения изменений в налоговое и бюджетное законодательство.</a:t>
            </a:r>
          </a:p>
          <a:p>
            <a:pPr algn="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510147"/>
              </p:ext>
            </p:extLst>
          </p:nvPr>
        </p:nvGraphicFramePr>
        <p:xfrm>
          <a:off x="683568" y="3501008"/>
          <a:ext cx="8136904" cy="108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5404">
                  <a:extLst>
                    <a:ext uri="{9D8B030D-6E8A-4147-A177-3AD203B41FA5}">
                      <a16:colId xmlns:a16="http://schemas.microsoft.com/office/drawing/2014/main" val="3343825292"/>
                    </a:ext>
                  </a:extLst>
                </a:gridCol>
                <a:gridCol w="1555150">
                  <a:extLst>
                    <a:ext uri="{9D8B030D-6E8A-4147-A177-3AD203B41FA5}">
                      <a16:colId xmlns:a16="http://schemas.microsoft.com/office/drawing/2014/main" val="3858906236"/>
                    </a:ext>
                  </a:extLst>
                </a:gridCol>
                <a:gridCol w="1316350">
                  <a:extLst>
                    <a:ext uri="{9D8B030D-6E8A-4147-A177-3AD203B41FA5}">
                      <a16:colId xmlns:a16="http://schemas.microsoft.com/office/drawing/2014/main" val="2172469279"/>
                    </a:ext>
                  </a:extLst>
                </a:gridCol>
              </a:tblGrid>
              <a:tr h="7667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Ожидаемое исполнение 2022 года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  на 2023 год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77441179"/>
                  </a:ext>
                </a:extLst>
              </a:tr>
              <a:tr h="3133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Налоговые и неналоговые доходы, </a:t>
                      </a:r>
                      <a:r>
                        <a:rPr lang="ru-RU" sz="1200" dirty="0" err="1">
                          <a:effectLst/>
                        </a:rPr>
                        <a:t>тыс.руб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9680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8426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51936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4289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-1" y="305768"/>
            <a:ext cx="90154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32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05767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05766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052413"/>
              </p:ext>
            </p:extLst>
          </p:nvPr>
        </p:nvGraphicFramePr>
        <p:xfrm>
          <a:off x="395536" y="3923629"/>
          <a:ext cx="8424936" cy="688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51790">
                  <a:extLst>
                    <a:ext uri="{9D8B030D-6E8A-4147-A177-3AD203B41FA5}">
                      <a16:colId xmlns:a16="http://schemas.microsoft.com/office/drawing/2014/main" val="3343825292"/>
                    </a:ext>
                  </a:extLst>
                </a:gridCol>
                <a:gridCol w="1610200">
                  <a:extLst>
                    <a:ext uri="{9D8B030D-6E8A-4147-A177-3AD203B41FA5}">
                      <a16:colId xmlns:a16="http://schemas.microsoft.com/office/drawing/2014/main" val="3858906236"/>
                    </a:ext>
                  </a:extLst>
                </a:gridCol>
                <a:gridCol w="1362946">
                  <a:extLst>
                    <a:ext uri="{9D8B030D-6E8A-4147-A177-3AD203B41FA5}">
                      <a16:colId xmlns:a16="http://schemas.microsoft.com/office/drawing/2014/main" val="21724692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925" marR="34925" marT="34925" marB="349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77441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925" marR="34925" marT="34925" marB="349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51936278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5988477"/>
            <a:ext cx="9290364" cy="1243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 smtClean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 smtClean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 smtClean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 smtClean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 smtClean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 smtClean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 smtClean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 smtClean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 smtClean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 smtClean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 smtClean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 smtClean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 smtClean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 муниципального образования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2023 год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Основные направления бюджетной политики муниципального образования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2023 год (далее –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бюджетная политикана 2023 год)  разработаны в соответствии со статьей 172 Бюджетного кодекса Российской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Федерации.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Основные цели и задачи бюджетной политики на 2023 год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 бюджетной политики является определение основных подходов к формированию проекта бюджета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2023 год.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формировании бюджета муниципального образования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2023 год  в первоочередном порядке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должны быть предусмотрены бюджетные ассигнования на достижение национальных целей развития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на период до 2030 года, определенных Указом Президента Российской Федерации от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мая 2018 г. № 204 «О национальных целях и стратегических задачах развития Российской Федерации на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 до 2024 года»,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Указ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Президента Российской Федерации от 21 июля 2020 г. № 474 «О национальных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целях развития Российской Федерации на период до 2030 года»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числе главных национальных целей развития страны на указанный период определены: сохранение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населения, здоровье и благополучие людей, создание комфортной и безопасной среды для их жизни, а также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условий и возможностей для самореализации и раскрытия таланта каждого человека.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Бюджетная политика в сфере расходов должна быть направлена на безусловное исполнение всех социально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значимых обязательств муниципального образования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Исходя из поставленных целей и учитывая сложную экономическую ситуацию, связанную с внешними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санкциями в отношении нашей страны, бюджетная политика на 2023 год направлена на решение следующих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задач: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обеспечение сбалансированности бюджета муниципального образования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как основного принципа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ответственной бюджетной политики. С этой целью главным администраторам средств необходимо обеспечить: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- формирование реалистичного прогноза поступления доходов бюджета муниципального образования,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осуществляемого на основе «базового» варианта прогноза социально-экономического развития муниципального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образования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- привлечение дополнительных межбюджетных трансфертов из областного бюджета и бюджета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муниципального образования Юрьев-Польский район в бюджет муниципального образования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80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 flipV="1">
            <a:off x="-1" y="260049"/>
            <a:ext cx="9015413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32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05768"/>
            <a:ext cx="79928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-первоочередное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бюджетных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ассигнований на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действующих расходных обязательств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принятие новых расходных обязательств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исключительно по вопросам, отнесенным Конституцией Российской Федерации и федеральными законами к полномочиям органов местного самоуправления Российской Федерации, на основе их тщательной оценки и при наличии ресурсов для их гарантированного исполнения;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реализацию проектов по жилищно-коммунальному хозяйству; 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повышение эффективности бюджетных расходов.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этой связи необходимо обеспечить распределение бюджетных расходов в прямой зависимости от достижения конкретных результатов от использования бюджетных ассигнований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осуществляемых в рамках муниципальных программ муниципального образования, а также устранить замечания Контрольно-счетной палаты муниципального образования Юрьев-Польский район по отчету об  исполнении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2021 год в части усиления контроля за составлением годовых отчетов о реализации всех муниципальных программ.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Методика расчета предельных базовых бюджетных ассигнований бюджета муниципального образования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2023 год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для формирования расходов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реестр действующих расходных обязательств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2023 год, составленный главным распорядителем средств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(далее – главный распорядитель).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вновь принимаемых расходных обязательств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предусмотрены бюджетные ассигнования: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на увеличение оплаты труда работников бюджетной сферы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поименованных в указах Президента Российской Федерации 2012 года, исходя из прогнозируемого среднемесячного дохода от трудовой деятельности на 2023 год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683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 flipV="1">
            <a:off x="-1" y="260049"/>
            <a:ext cx="9015413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32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05768"/>
            <a:ext cx="799288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на увеличение оплаты труда работников муниципальных учреждений, на которых не распространяется действие указов Президента Российской Федерации 2012 года, исходя из установленного Правительством Российской Федерации уровня инфляции;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на увеличение текущих расходов муниципальных учреждений в части оплаты коммунальных услуг на 4%.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главному распорядителю даны предложения по выделению дополнительных бюджетных ассигнований на 2023 год, по которым отсутствует прямая обязанность муниципального образования по  их увеличению. Указанные расходы не обеспечены источниками финансирования и могут быть включены в бюджет муниципального образования 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стадии формирования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областного и бюджета муниципального образования Юрьев-Польский район после дополнительной проработки возможности увеличения доходов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их финансирования.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Таким образом, объем бюджетных ассигнований по отношению к объему, утвержденному настоящим постановлением, может быть изменен на суммы безвозмездных поступлений из областного бюджета и бюджета муниципального образования Юрьев-Польский район.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этапе составления бюджетных проектировок на 2023 год сформирован допустимый дефицит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Окончательное решение по размеру дефицита должно быть принято в решение Совета народных депутатов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Юрьев-Польского района о бюджете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2023 год, после уточнения объемов налоговых и неналоговых доходов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безвозмездных поступлений из областного бюджета и бюджета муниципального образования Юрьев-Польский район.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Основные направления бюджетной политики в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отраслях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сферы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политика призвана обеспечить финансовыми ресурсами расходные обязательства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закрепленным за ним федеральным законодательством полномочиям. С этой целью более 80% расходов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направлено на финансирование  отраслей социальной сферы. Таким образом,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расходы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важнейший приоритет расходов бюджета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3453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 flipV="1">
            <a:off x="-1" y="260049"/>
            <a:ext cx="9015413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32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05768"/>
            <a:ext cx="799288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политики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реализовать комплекс мер, направленный на усиление материальной поддержки семей с детьми.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бюджета на создание возможностей для обеспечения нуждающихся в улучшении жилищных условий граждан планируется направить на предоставление социального жилья для малоимущих и на выплаты субсидий молодым семьям и  многодетным семьям.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бюджетная политика будет направлена на поддержку из областного бюджета материально-технической базы муниципальных учреждений культуры.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политика в области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хозяйства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будет реализовываться в рамках национального проекта «Жилье и городская среда».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национальных целей бюджетные ассигнования должны быть направлены на: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повышения доступности жилья для населения с различным уровнем дохода;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сокращения непригодного для проживания жилищного фонда.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дворовых и общественных территорий будет выполняться с учетом мнения жителей поселения  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 повышение индекса качества среды проживания.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 функционирование регионального оператора – некоммерческой организации «Фонд капитального ремонта многоквартирных домов» направляются в целях выполнения мероприятий по капитальному ремонту общего имущества многоквартирных домов в рамках утвержденной до 43 года региональной программы и краткосрочного плана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окружающей среды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приоритетом останется проведение мероприятий, связанных с уборкой несанкционированных свалок (регулярная очистка территории муниципального образования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мусора, сбор и вывоз его в специально отведенные для этого места), направленных на обеспечение экологического и санитарно-эпидемиологического благополучия населения в муниципальном образовании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87772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57200" y="338138"/>
            <a:ext cx="82248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Доходы бюджета муниципального образования </a:t>
            </a:r>
            <a:r>
              <a:rPr lang="ru-RU" altLang="ru-RU" sz="28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8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на 2023 </a:t>
            </a: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год</a:t>
            </a:r>
            <a:b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altLang="ru-RU" sz="28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741191"/>
            <a:ext cx="6408712" cy="408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250825" y="1844675"/>
            <a:ext cx="87534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          «Бюджет для граждан» познакомит Вас с положениями основного финансового документа – проектом бюджета муниципального образования </a:t>
            </a:r>
            <a:r>
              <a:rPr lang="ru-RU" alt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на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2023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год.</a:t>
            </a:r>
          </a:p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       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муниципальным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служащим, пенсионерам  и другим категориям населения, так как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бюджет поселения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затрагивает интересы каждого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жителя.</a:t>
            </a:r>
          </a:p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      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6" charset="0"/>
              <a:ea typeface="Calibri" pitchFamily="34" charset="0"/>
              <a:cs typeface="Times New Roman" pitchFamily="16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         Мы постарались в доступной и понятной для граждан форме показать основные параметры бюджета муниципального образования </a:t>
            </a:r>
            <a:r>
              <a:rPr lang="ru-RU" alt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Симское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907275" y="404813"/>
            <a:ext cx="77136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Какие цели преследует документ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«Бюджет для граждан» 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8229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Доходы бюджета муниципального образования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на 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2023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год</a:t>
            </a:r>
          </a:p>
        </p:txBody>
      </p:sp>
      <p:sp>
        <p:nvSpPr>
          <p:cNvPr id="2" name="Блок-схема: узел 1"/>
          <p:cNvSpPr/>
          <p:nvPr/>
        </p:nvSpPr>
        <p:spPr>
          <a:xfrm>
            <a:off x="5940152" y="1641770"/>
            <a:ext cx="2448272" cy="1280765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Неналоговые доходы  930 тыс. руб.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344549" y="1639944"/>
            <a:ext cx="2787292" cy="1429597"/>
          </a:xfrm>
          <a:prstGeom prst="flowChartConnector">
            <a:avLst/>
          </a:prstGeom>
          <a:solidFill>
            <a:srgbClr val="C7F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Налоговые доходы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7810тыс. руб.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984922" y="5301208"/>
            <a:ext cx="3391577" cy="1424726"/>
          </a:xfrm>
          <a:prstGeom prst="flowChartConnector">
            <a:avLst/>
          </a:prstGeom>
          <a:solidFill>
            <a:srgbClr val="C7F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ru-RU" alt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2" charset="0"/>
              </a:rPr>
              <a:t>Безвозмездные поступления</a:t>
            </a:r>
          </a:p>
          <a:p>
            <a:pPr algn="ctr">
              <a:buClrTx/>
            </a:pPr>
            <a:r>
              <a:rPr lang="ru-RU" alt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2" charset="0"/>
              </a:rPr>
              <a:t> 8069,7</a:t>
            </a:r>
            <a:r>
              <a:rPr lang="en-US" alt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alt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2" charset="0"/>
              </a:rPr>
              <a:t>тыс. руб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2" charset="0"/>
              </a:rPr>
              <a:t>.</a:t>
            </a:r>
            <a:endParaRPr lang="ru-RU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ndara" pitchFamily="32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583112" y="4555570"/>
            <a:ext cx="276920" cy="663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349261" y="2922534"/>
            <a:ext cx="2662898" cy="1564881"/>
          </a:xfrm>
          <a:prstGeom prst="ellipse">
            <a:avLst/>
          </a:prstGeom>
          <a:solidFill>
            <a:srgbClr val="5EA7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Доходы бюджета 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16809,7</a:t>
            </a:r>
          </a:p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ыс. руб.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974" name="Стрелка вверх 40973"/>
          <p:cNvSpPr/>
          <p:nvPr/>
        </p:nvSpPr>
        <p:spPr>
          <a:xfrm>
            <a:off x="2984922" y="2708920"/>
            <a:ext cx="364339" cy="720080"/>
          </a:xfrm>
          <a:prstGeom prst="upArrow">
            <a:avLst>
              <a:gd name="adj1" fmla="val 26474"/>
              <a:gd name="adj2" fmla="val 50000"/>
            </a:avLst>
          </a:prstGeom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5" name="Стрелка вправо 40974"/>
          <p:cNvSpPr/>
          <p:nvPr/>
        </p:nvSpPr>
        <p:spPr>
          <a:xfrm>
            <a:off x="5580112" y="2781448"/>
            <a:ext cx="648072" cy="213613"/>
          </a:xfrm>
          <a:prstGeom prst="rightArrow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27491430"/>
              </p:ext>
            </p:extLst>
          </p:nvPr>
        </p:nvGraphicFramePr>
        <p:xfrm>
          <a:off x="179512" y="764704"/>
          <a:ext cx="884611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16633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</a:pP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Структура налоговых доходов местного бюджета в </a:t>
            </a:r>
            <a:r>
              <a:rPr lang="ru-RU" altLang="ru-RU" sz="18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2023</a:t>
            </a:r>
            <a:r>
              <a:rPr lang="ru-RU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году, </a:t>
            </a:r>
          </a:p>
          <a:p>
            <a:pPr algn="ctr">
              <a:buClrTx/>
            </a:pPr>
            <a:r>
              <a:rPr lang="ru-RU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7810тыс</a:t>
            </a: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. </a:t>
            </a:r>
            <a:r>
              <a:rPr lang="ru-RU" altLang="ru-RU" sz="1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33479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75033023"/>
              </p:ext>
            </p:extLst>
          </p:nvPr>
        </p:nvGraphicFramePr>
        <p:xfrm>
          <a:off x="251520" y="1397000"/>
          <a:ext cx="8640960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188641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</a:pP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Структура неналоговых доходов местного бюджета в </a:t>
            </a:r>
            <a:r>
              <a:rPr lang="ru-RU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2023 </a:t>
            </a: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году,</a:t>
            </a:r>
            <a:b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930тыс</a:t>
            </a: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7765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Структура безвозмездных поступлений в бюджет </a:t>
            </a: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/>
            <a:r>
              <a:rPr lang="ru-RU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муниципального </a:t>
            </a: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образования </a:t>
            </a:r>
            <a:r>
              <a:rPr lang="ru-RU" altLang="ru-RU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/>
            <a:r>
              <a:rPr lang="ru-RU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в 2023году  (8069,7 </a:t>
            </a:r>
            <a:r>
              <a:rPr lang="en-US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тыс</a:t>
            </a: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. рублей)</a:t>
            </a:r>
            <a:b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19614979"/>
              </p:ext>
            </p:extLst>
          </p:nvPr>
        </p:nvGraphicFramePr>
        <p:xfrm>
          <a:off x="971600" y="1340768"/>
          <a:ext cx="7920880" cy="5033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67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57200" y="338138"/>
            <a:ext cx="82248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Расходы бюджета муниципального </a:t>
            </a:r>
            <a:endParaRPr lang="ru-RU" altLang="ru-RU" sz="2800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образования </a:t>
            </a:r>
            <a:r>
              <a:rPr lang="ru-RU" altLang="ru-RU" sz="28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8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на </a:t>
            </a:r>
            <a:r>
              <a:rPr lang="ru-RU" altLang="ru-RU" sz="28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2023 </a:t>
            </a:r>
            <a:r>
              <a:rPr lang="ru-RU" altLang="ru-RU" sz="28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год</a:t>
            </a:r>
            <a:endParaRPr lang="ru-RU" altLang="ru-RU" sz="28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1028" name="Picture 4" descr="http://ulpravda.ru/pictures/news/big/70419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08883"/>
            <a:ext cx="7704856" cy="501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9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</a:pPr>
            <a:r>
              <a:rPr lang="ru-RU" altLang="ru-RU" dirty="0">
                <a:solidFill>
                  <a:srgbClr val="7030A0"/>
                </a:solidFill>
              </a:rPr>
              <a:t>Структура расходов бюджета муниципального образования</a:t>
            </a:r>
          </a:p>
          <a:p>
            <a:pPr algn="ctr">
              <a:buClrTx/>
            </a:pPr>
            <a:r>
              <a:rPr lang="ru-RU" altLang="ru-RU" dirty="0">
                <a:solidFill>
                  <a:srgbClr val="7030A0"/>
                </a:solidFill>
              </a:rPr>
              <a:t> </a:t>
            </a:r>
            <a:r>
              <a:rPr lang="ru-RU" altLang="ru-RU" dirty="0" err="1" smtClean="0">
                <a:solidFill>
                  <a:srgbClr val="7030A0"/>
                </a:solidFill>
              </a:rPr>
              <a:t>Симское</a:t>
            </a:r>
            <a:r>
              <a:rPr lang="ru-RU" altLang="ru-RU" dirty="0" smtClean="0">
                <a:solidFill>
                  <a:srgbClr val="7030A0"/>
                </a:solidFill>
              </a:rPr>
              <a:t> на 2023  год (%)</a:t>
            </a:r>
            <a:endParaRPr lang="ru-RU" alt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31355416"/>
              </p:ext>
            </p:extLst>
          </p:nvPr>
        </p:nvGraphicFramePr>
        <p:xfrm>
          <a:off x="264233" y="968429"/>
          <a:ext cx="8856984" cy="5732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8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971550" y="209144"/>
            <a:ext cx="7272338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7030A0"/>
                </a:solidFill>
                <a:latin typeface="Tahoma" pitchFamily="32" charset="0"/>
              </a:rPr>
              <a:t>Безвозмездные поступления из областного </a:t>
            </a:r>
            <a:r>
              <a:rPr lang="ru-RU" altLang="ru-RU" sz="1800" dirty="0" smtClean="0">
                <a:solidFill>
                  <a:srgbClr val="7030A0"/>
                </a:solidFill>
                <a:latin typeface="Tahoma" pitchFamily="32" charset="0"/>
              </a:rPr>
              <a:t>бюджета </a:t>
            </a:r>
            <a:r>
              <a:rPr lang="ru-RU" altLang="ru-RU" sz="1800" dirty="0">
                <a:solidFill>
                  <a:srgbClr val="7030A0"/>
                </a:solidFill>
                <a:latin typeface="Tahoma" pitchFamily="32" charset="0"/>
              </a:rPr>
              <a:t>на </a:t>
            </a:r>
            <a:r>
              <a:rPr lang="ru-RU" altLang="ru-RU" sz="1800" dirty="0" smtClean="0">
                <a:solidFill>
                  <a:srgbClr val="7030A0"/>
                </a:solidFill>
                <a:latin typeface="Tahoma" pitchFamily="32" charset="0"/>
              </a:rPr>
              <a:t>2023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 smtClean="0">
                <a:solidFill>
                  <a:srgbClr val="7030A0"/>
                </a:solidFill>
                <a:latin typeface="Tahoma" pitchFamily="32" charset="0"/>
              </a:rPr>
              <a:t> </a:t>
            </a:r>
            <a:r>
              <a:rPr lang="ru-RU" altLang="ru-RU" sz="1800" dirty="0">
                <a:solidFill>
                  <a:srgbClr val="7030A0"/>
                </a:solidFill>
                <a:latin typeface="Tahoma" pitchFamily="32" charset="0"/>
              </a:rPr>
              <a:t>год</a:t>
            </a:r>
          </a:p>
        </p:txBody>
      </p:sp>
      <p:graphicFrame>
        <p:nvGraphicFramePr>
          <p:cNvPr id="4505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21937"/>
              </p:ext>
            </p:extLst>
          </p:nvPr>
        </p:nvGraphicFramePr>
        <p:xfrm>
          <a:off x="539552" y="857656"/>
          <a:ext cx="8356600" cy="1321002"/>
        </p:xfrm>
        <a:graphic>
          <a:graphicData uri="http://schemas.openxmlformats.org/drawingml/2006/table">
            <a:tbl>
              <a:tblPr/>
              <a:tblGrid>
                <a:gridCol w="7564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7620" marR="7620" marT="7620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7620" marR="7620" marT="7620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3215,8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6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подготовку проектов межевания земельных участков и на проведение кадастровых работ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2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субсидии бюджетам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сельских поселений (Прочие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сельских на повышение оплаты труда работников культуры и педагогических работников дополнительного образования детей сферы культуры в соответствии с указами Президента Российской Федерации от 7 мая 2012 года № 597, от 1 июня 2012 года №761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684583"/>
              </p:ext>
            </p:extLst>
          </p:nvPr>
        </p:nvGraphicFramePr>
        <p:xfrm>
          <a:off x="395536" y="332656"/>
          <a:ext cx="8424935" cy="1872208"/>
        </p:xfrm>
        <a:graphic>
          <a:graphicData uri="http://schemas.openxmlformats.org/drawingml/2006/table">
            <a:tbl>
              <a:tblPr/>
              <a:tblGrid>
                <a:gridCol w="6585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</a:p>
                  </a:txBody>
                  <a:tcPr marL="902" marR="902" marT="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" marR="902" marT="9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30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сельским поселениям на  выполнение передаваемых полномочий субъектов Российской Федерации(Субвенции бюджетам муниципальных образований на предоставление мер социальной поддержки по оплате за содержание и ремонт жилья, услуг теплоснабжения (отопления) и электроснабжения работникам культуры и педагогическим работникам образовательных организаций дополнительного образования детей в сфере культуры)</a:t>
                      </a:r>
                    </a:p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" marR="902" marT="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" marR="902" marT="9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сельским поселениям на осуществление первичного воинского учета на территориях, где отсутствуют военные комиссариаты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" marR="902" marT="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" marR="902" marT="9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967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-36511" y="333375"/>
            <a:ext cx="918051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 smtClean="0">
                <a:solidFill>
                  <a:srgbClr val="330099"/>
                </a:solidFill>
                <a:latin typeface="Tahoma" pitchFamily="32" charset="0"/>
              </a:rPr>
              <a:t> </a:t>
            </a:r>
            <a:r>
              <a:rPr lang="ru-RU" altLang="ru-RU" sz="1800" dirty="0">
                <a:solidFill>
                  <a:srgbClr val="330099"/>
                </a:solidFill>
                <a:latin typeface="Tahoma" pitchFamily="32" charset="0"/>
              </a:rPr>
              <a:t>Безвозмездные поступления из </a:t>
            </a:r>
            <a:r>
              <a:rPr lang="ru-RU" altLang="ru-RU" sz="1800" dirty="0" smtClean="0">
                <a:solidFill>
                  <a:srgbClr val="330099"/>
                </a:solidFill>
                <a:latin typeface="Tahoma" pitchFamily="32" charset="0"/>
              </a:rPr>
              <a:t>бюджета муниципального района</a:t>
            </a:r>
            <a:endParaRPr lang="ru-RU" altLang="ru-RU" sz="1800" dirty="0">
              <a:solidFill>
                <a:srgbClr val="330099"/>
              </a:solidFill>
              <a:latin typeface="Tahoma" pitchFamily="32" charset="0"/>
            </a:endParaRPr>
          </a:p>
        </p:txBody>
      </p:sp>
      <p:graphicFrame>
        <p:nvGraphicFramePr>
          <p:cNvPr id="4915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333349"/>
              </p:ext>
            </p:extLst>
          </p:nvPr>
        </p:nvGraphicFramePr>
        <p:xfrm>
          <a:off x="1143000" y="1700213"/>
          <a:ext cx="6865938" cy="1642109"/>
        </p:xfrm>
        <a:graphic>
          <a:graphicData uri="http://schemas.openxmlformats.org/drawingml/2006/table">
            <a:tbl>
              <a:tblPr/>
              <a:tblGrid>
                <a:gridCol w="5151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60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безвозмездных поступлений из бюджетов муниципальных районов</a:t>
                      </a:r>
                    </a:p>
                  </a:txBody>
                  <a:tcPr marL="68760" marR="68760" marT="104822" marB="0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760" marR="68760" marT="10482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1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7620" marR="7620" marT="7620" marB="0" anchor="b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42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межбюджетные трансферты, передаваемые бюджетам сельских поселений</a:t>
                      </a:r>
                    </a:p>
                  </a:txBody>
                  <a:tcPr marL="68760" marR="68760" marT="140335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1835,0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760" marR="68760" marT="140335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380480" y="187325"/>
            <a:ext cx="8496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7030A0"/>
                </a:solidFill>
                <a:latin typeface="Times New Roman" pitchFamily="16" charset="0"/>
              </a:rPr>
              <a:t>РАСПРЕДЕЛЕНИЕ РАСХОДОВ БЮДЖЕТА МУНИЦИПАЛЬНОГО ОБРАЗОВАНИЯ 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itchFamily="16" charset="0"/>
              </a:rPr>
              <a:t>СИМСКОЕ </a:t>
            </a:r>
            <a:r>
              <a:rPr lang="ru-RU" altLang="ru-RU" sz="1400" dirty="0">
                <a:solidFill>
                  <a:srgbClr val="7030A0"/>
                </a:solidFill>
                <a:latin typeface="Times New Roman" pitchFamily="16" charset="0"/>
              </a:rPr>
              <a:t>ПО РАЗДЕЛАМ БЮДЖЕТНОЙ КЛАССИФИКАЦИИ (тыс. руб.)</a:t>
            </a:r>
          </a:p>
        </p:txBody>
      </p:sp>
      <p:sp>
        <p:nvSpPr>
          <p:cNvPr id="52292" name="Line 153"/>
          <p:cNvSpPr>
            <a:spLocks noChangeShapeType="1"/>
          </p:cNvSpPr>
          <p:nvPr/>
        </p:nvSpPr>
        <p:spPr bwMode="auto">
          <a:xfrm>
            <a:off x="6640513" y="1073150"/>
            <a:ext cx="1587" cy="1588"/>
          </a:xfrm>
          <a:prstGeom prst="line">
            <a:avLst/>
          </a:prstGeom>
          <a:noFill/>
          <a:ln w="25560" cap="rnd">
            <a:solidFill>
              <a:srgbClr val="8329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5017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590457"/>
              </p:ext>
            </p:extLst>
          </p:nvPr>
        </p:nvGraphicFramePr>
        <p:xfrm>
          <a:off x="539553" y="908720"/>
          <a:ext cx="8064896" cy="3543521"/>
        </p:xfrm>
        <a:graphic>
          <a:graphicData uri="http://schemas.openxmlformats.org/drawingml/2006/table">
            <a:tbl>
              <a:tblPr/>
              <a:tblGrid>
                <a:gridCol w="5457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710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Наименование показателя</a:t>
                      </a:r>
                    </a:p>
                  </a:txBody>
                  <a:tcPr marL="90000" marR="90000" marT="150520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Раздел</a:t>
                      </a:r>
                    </a:p>
                  </a:txBody>
                  <a:tcPr marL="90000" marR="90000" marT="150520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0000" marR="90000" marT="185815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2" charset="0"/>
                        <a:cs typeface="Arial Unicode MS" pitchFamily="32" charset="0"/>
                      </a:endParaRPr>
                    </a:p>
                  </a:txBody>
                  <a:tcPr marL="90000" marR="90000" marT="45718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Сумма</a:t>
                      </a:r>
                    </a:p>
                  </a:txBody>
                  <a:tcPr marL="90000" marR="90000" marT="150520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- ИТОГО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5718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17683,7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5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01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7437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05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02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289,6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05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0000" marR="90000" marT="150520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03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05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1685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05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1749,9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 кинематография</a:t>
                      </a:r>
                    </a:p>
                  </a:txBody>
                  <a:tcPr marL="90000" marR="90000" marT="150520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08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6322,2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5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10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2293" name="Line 154"/>
          <p:cNvSpPr>
            <a:spLocks noChangeShapeType="1"/>
          </p:cNvSpPr>
          <p:nvPr/>
        </p:nvSpPr>
        <p:spPr bwMode="auto">
          <a:xfrm>
            <a:off x="6640513" y="1073150"/>
            <a:ext cx="1587" cy="1588"/>
          </a:xfrm>
          <a:prstGeom prst="line">
            <a:avLst/>
          </a:prstGeom>
          <a:noFill/>
          <a:ln w="25560" cap="rnd">
            <a:solidFill>
              <a:srgbClr val="8329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544513" y="328613"/>
            <a:ext cx="80025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Составление проекта бюджета муниципального образования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               </a:t>
            </a: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основывается 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на следующих документах:</a:t>
            </a:r>
            <a:endParaRPr lang="ru-RU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8195" name="AutoShape 2"/>
          <p:cNvSpPr>
            <a:spLocks noChangeArrowheads="1"/>
          </p:cNvSpPr>
          <p:nvPr/>
        </p:nvSpPr>
        <p:spPr bwMode="auto">
          <a:xfrm>
            <a:off x="4679950" y="1412875"/>
            <a:ext cx="3887788" cy="1368425"/>
          </a:xfrm>
          <a:prstGeom prst="round2DiagRect">
            <a:avLst/>
          </a:prstGeom>
          <a:solidFill>
            <a:srgbClr val="C7F797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50760" dir="5400000" algn="ctr" rotWithShape="0">
              <a:srgbClr val="000000">
                <a:alpha val="93004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Послание Президента Российской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Федерации Федеральному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Собранию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924300" y="5516563"/>
            <a:ext cx="358775" cy="914400"/>
          </a:xfrm>
          <a:prstGeom prst="rect">
            <a:avLst/>
          </a:prstGeom>
          <a:solidFill>
            <a:srgbClr val="CCCC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3924300" y="4652963"/>
            <a:ext cx="360363" cy="914400"/>
          </a:xfrm>
          <a:prstGeom prst="rect">
            <a:avLst/>
          </a:prstGeom>
          <a:solidFill>
            <a:srgbClr val="FFCC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3924300" y="3789363"/>
            <a:ext cx="360363" cy="914400"/>
          </a:xfrm>
          <a:prstGeom prst="rect">
            <a:avLst/>
          </a:prstGeom>
          <a:solidFill>
            <a:srgbClr val="FFCC66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3924300" y="2060575"/>
            <a:ext cx="360363" cy="914400"/>
          </a:xfrm>
          <a:prstGeom prst="rect">
            <a:avLst/>
          </a:prstGeom>
          <a:solidFill>
            <a:srgbClr val="66FF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3924300" y="2924175"/>
            <a:ext cx="358775" cy="914400"/>
          </a:xfrm>
          <a:prstGeom prst="rect">
            <a:avLst/>
          </a:prstGeom>
          <a:solidFill>
            <a:srgbClr val="66CC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3924300" y="1196975"/>
            <a:ext cx="360363" cy="914400"/>
          </a:xfrm>
          <a:prstGeom prst="rect">
            <a:avLst/>
          </a:prstGeom>
          <a:solidFill>
            <a:srgbClr val="FFFF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202" name="AutoShape 9"/>
          <p:cNvSpPr>
            <a:spLocks noChangeArrowheads="1"/>
          </p:cNvSpPr>
          <p:nvPr/>
        </p:nvSpPr>
        <p:spPr bwMode="auto">
          <a:xfrm>
            <a:off x="407988" y="2670175"/>
            <a:ext cx="3240087" cy="1422400"/>
          </a:xfrm>
          <a:prstGeom prst="round2DiagRect">
            <a:avLst/>
          </a:prstGeom>
          <a:solidFill>
            <a:srgbClr val="FAD7C2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50760" dir="5400000" algn="ctr" rotWithShape="0">
              <a:srgbClr val="000000">
                <a:alpha val="95003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Основные направления бюджетной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налоговой политики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муниципального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образования </a:t>
            </a:r>
            <a:r>
              <a:rPr lang="ru-RU" alt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Симское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Юрьев-Польского района</a:t>
            </a:r>
          </a:p>
        </p:txBody>
      </p:sp>
      <p:sp>
        <p:nvSpPr>
          <p:cNvPr id="8203" name="AutoShape 10"/>
          <p:cNvSpPr>
            <a:spLocks noChangeArrowheads="1"/>
          </p:cNvSpPr>
          <p:nvPr/>
        </p:nvSpPr>
        <p:spPr bwMode="auto">
          <a:xfrm>
            <a:off x="4679950" y="3335338"/>
            <a:ext cx="3671888" cy="1368425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50760" dir="5400000" algn="ctr" rotWithShape="0">
              <a:srgbClr val="000000">
                <a:alpha val="97002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Муниципальные программы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8204" name="AutoShape 11"/>
          <p:cNvSpPr>
            <a:spLocks noChangeArrowheads="1"/>
          </p:cNvSpPr>
          <p:nvPr/>
        </p:nvSpPr>
        <p:spPr bwMode="auto">
          <a:xfrm>
            <a:off x="323850" y="4711700"/>
            <a:ext cx="3313113" cy="1366838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50760" dir="5400000" algn="ctr" rotWithShape="0">
              <a:srgbClr val="000000">
                <a:alpha val="98000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endParaRPr lang="ru-RU" altLang="ru-RU" sz="1200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Прогноз социально-экономического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развития муниципального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образования </a:t>
            </a:r>
            <a:r>
              <a:rPr lang="ru-RU" alt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Симское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Юрьев-Польского района 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516563"/>
            <a:ext cx="107950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457200" y="765175"/>
            <a:ext cx="82296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b="1" dirty="0">
                <a:solidFill>
                  <a:srgbClr val="66CCFF"/>
                </a:solidFill>
                <a:latin typeface="Candara" pitchFamily="32" charset="0"/>
              </a:rPr>
              <a:t>	</a:t>
            </a:r>
          </a:p>
          <a:p>
            <a:pPr algn="just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 b="1" dirty="0">
              <a:solidFill>
                <a:srgbClr val="66CCFF"/>
              </a:solidFill>
              <a:latin typeface="Candara" pitchFamily="32" charset="0"/>
            </a:endParaRPr>
          </a:p>
          <a:p>
            <a:pPr algn="just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 b="1" dirty="0">
              <a:solidFill>
                <a:srgbClr val="FF0000"/>
              </a:solidFill>
              <a:latin typeface="Candara" pitchFamily="32" charset="0"/>
            </a:endParaRPr>
          </a:p>
          <a:p>
            <a:pPr algn="just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                    Программный бюджет </a:t>
            </a:r>
            <a:r>
              <a:rPr lang="ru-RU" altLang="ru-RU" sz="1600" b="1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отличается от традиционного тем, что все или почти все расходы включены в программы и каждая программа своей целью прямо увязана с тем или иным стратегическим итогом деятельности </a:t>
            </a:r>
            <a:r>
              <a:rPr lang="ru-RU" altLang="ru-RU" sz="1600" b="1" dirty="0" smtClean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главных распорядителей.</a:t>
            </a:r>
            <a:endParaRPr lang="ru-RU" altLang="ru-RU" sz="1600" b="1" dirty="0">
              <a:solidFill>
                <a:srgbClr val="0D0D0D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b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	            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Программное бюджетирование </a:t>
            </a:r>
            <a:r>
              <a:rPr lang="ru-RU" altLang="ru-RU" sz="1600" b="1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представляет собой методологию планирования, исполнения и контроля за исполнением бюджета, обеспечивающую взаимосвязь процесса распределения расходов с результатами от реализации программ, разрабатываемых на основе стратегических целей, целей социально-экономического развития муниципального образования </a:t>
            </a:r>
            <a:r>
              <a:rPr lang="ru-RU" altLang="ru-RU" sz="1600" b="1" dirty="0" err="1" smtClean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600" b="1" dirty="0" smtClean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 с </a:t>
            </a:r>
            <a:r>
              <a:rPr lang="ru-RU" altLang="ru-RU" sz="1600" b="1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учетом приоритетов государственной политики, задач органа местного самоуправления, общественной значимости ожидаемых и конечных результатов использования средств</a:t>
            </a: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457200" y="260350"/>
            <a:ext cx="8229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</a:rPr>
              <a:t>ЧТО ТАКОЕ ПРОГРАММНЫЙ БЮДЖЕТ?</a:t>
            </a:r>
          </a:p>
        </p:txBody>
      </p:sp>
      <p:sp>
        <p:nvSpPr>
          <p:cNvPr id="53252" name="AutoShape 3"/>
          <p:cNvSpPr>
            <a:spLocks noChangeArrowheads="1"/>
          </p:cNvSpPr>
          <p:nvPr/>
        </p:nvSpPr>
        <p:spPr bwMode="auto">
          <a:xfrm>
            <a:off x="539750" y="4724400"/>
            <a:ext cx="2232025" cy="1441450"/>
          </a:xfrm>
          <a:prstGeom prst="roundRect">
            <a:avLst>
              <a:gd name="adj" fmla="val 16667"/>
            </a:avLst>
          </a:prstGeom>
          <a:solidFill>
            <a:srgbClr val="FAFCA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Осуществление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бюджетных расходов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посредством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финансирования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муниципальных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программ</a:t>
            </a:r>
          </a:p>
        </p:txBody>
      </p:sp>
      <p:sp>
        <p:nvSpPr>
          <p:cNvPr id="53253" name="AutoShape 4"/>
          <p:cNvSpPr>
            <a:spLocks noChangeArrowheads="1"/>
          </p:cNvSpPr>
          <p:nvPr/>
        </p:nvSpPr>
        <p:spPr bwMode="auto">
          <a:xfrm>
            <a:off x="3276600" y="4581525"/>
            <a:ext cx="2232025" cy="1441450"/>
          </a:xfrm>
          <a:prstGeom prst="roundRect">
            <a:avLst>
              <a:gd name="adj" fmla="val 16667"/>
            </a:avLst>
          </a:prstGeom>
          <a:solidFill>
            <a:srgbClr val="FAFCA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Взаимосвязь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бюджетных расходов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с результатами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муниципальных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программ</a:t>
            </a:r>
          </a:p>
        </p:txBody>
      </p:sp>
      <p:sp>
        <p:nvSpPr>
          <p:cNvPr id="53254" name="AutoShape 5"/>
          <p:cNvSpPr>
            <a:spLocks noChangeArrowheads="1"/>
          </p:cNvSpPr>
          <p:nvPr/>
        </p:nvSpPr>
        <p:spPr bwMode="auto">
          <a:xfrm>
            <a:off x="6084888" y="4437063"/>
            <a:ext cx="2233612" cy="1441450"/>
          </a:xfrm>
          <a:prstGeom prst="roundRect">
            <a:avLst>
              <a:gd name="adj" fmla="val 16667"/>
            </a:avLst>
          </a:prstGeom>
          <a:solidFill>
            <a:srgbClr val="FAFCA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Повышение качества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бюджетного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планирования и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исполнения бюджета</a:t>
            </a:r>
          </a:p>
        </p:txBody>
      </p:sp>
      <p:sp>
        <p:nvSpPr>
          <p:cNvPr id="53255" name="AutoShape 6"/>
          <p:cNvSpPr>
            <a:spLocks noChangeArrowheads="1"/>
          </p:cNvSpPr>
          <p:nvPr/>
        </p:nvSpPr>
        <p:spPr bwMode="auto">
          <a:xfrm>
            <a:off x="2771775" y="5084763"/>
            <a:ext cx="503238" cy="485775"/>
          </a:xfrm>
          <a:prstGeom prst="rightArrow">
            <a:avLst>
              <a:gd name="adj1" fmla="val 50000"/>
              <a:gd name="adj2" fmla="val 25899"/>
            </a:avLst>
          </a:prstGeom>
          <a:solidFill>
            <a:srgbClr val="31B6FD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3256" name="AutoShape 7"/>
          <p:cNvSpPr>
            <a:spLocks noChangeArrowheads="1"/>
          </p:cNvSpPr>
          <p:nvPr/>
        </p:nvSpPr>
        <p:spPr bwMode="auto">
          <a:xfrm>
            <a:off x="5508625" y="4941888"/>
            <a:ext cx="576263" cy="485775"/>
          </a:xfrm>
          <a:prstGeom prst="rightArrow">
            <a:avLst>
              <a:gd name="adj1" fmla="val 50000"/>
              <a:gd name="adj2" fmla="val 29657"/>
            </a:avLst>
          </a:prstGeom>
          <a:solidFill>
            <a:srgbClr val="31B6FD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5325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255588"/>
            <a:ext cx="9890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468313" y="114300"/>
            <a:ext cx="80502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alt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Программный бюджет на </a:t>
            </a:r>
            <a:r>
              <a:rPr lang="ru-RU" alt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alt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0" y="981075"/>
            <a:ext cx="82296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73E87"/>
                </a:solidFill>
                <a:latin typeface="Candara" pitchFamily="32" charset="0"/>
              </a:rPr>
              <a:t>	</a:t>
            </a:r>
          </a:p>
        </p:txBody>
      </p:sp>
      <p:graphicFrame>
        <p:nvGraphicFramePr>
          <p:cNvPr id="5222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650746"/>
              </p:ext>
            </p:extLst>
          </p:nvPr>
        </p:nvGraphicFramePr>
        <p:xfrm>
          <a:off x="539750" y="692150"/>
          <a:ext cx="8145463" cy="3872008"/>
        </p:xfrm>
        <a:graphic>
          <a:graphicData uri="http://schemas.openxmlformats.org/drawingml/2006/table">
            <a:tbl>
              <a:tblPr/>
              <a:tblGrid>
                <a:gridCol w="548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594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                 Наименование показателя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2" charset="0"/>
                          <a:cs typeface="Arial Unicode MS" pitchFamily="32" charset="0"/>
                        </a:rPr>
                        <a:t>2023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2" charset="0"/>
                          <a:cs typeface="Arial Unicode MS" pitchFamily="32" charset="0"/>
                        </a:rPr>
                        <a:t>год</a:t>
                      </a:r>
                    </a:p>
                  </a:txBody>
                  <a:tcPr marL="90000" marR="90000" marT="45719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                   Сумма (тыс. руб.)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6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Расходы  на реализацию муниципальных программ</a:t>
                      </a:r>
                    </a:p>
                  </a:txBody>
                  <a:tcPr marL="90000" marR="90000" marT="150525" marB="45719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7085,1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«Обеспечение первичных мер пожарной безопасности и охраны жизни людей на водных объектах на территории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на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2022-2024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годы" 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100,0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«Благоустройство населенных пунктов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на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2022-2024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годы»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662,9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51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«Развитие культуры в муниципальном образовании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Юрьев-Польского района»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6322,2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Непрограммные расходы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10598,6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5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Всего расходов 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17683,7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179388" y="1125538"/>
            <a:ext cx="8640762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FF5050"/>
                </a:solidFill>
                <a:latin typeface="Candara" pitchFamily="32" charset="0"/>
              </a:rPr>
              <a:t>                                                </a:t>
            </a: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                                    </a:t>
            </a:r>
            <a:r>
              <a:rPr lang="ru-RU" altLang="ru-RU" sz="2800" dirty="0" smtClean="0">
                <a:solidFill>
                  <a:srgbClr val="FF5050"/>
                </a:solidFill>
                <a:latin typeface="Candara" pitchFamily="32" charset="0"/>
              </a:rPr>
              <a:t>Цель </a:t>
            </a: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программы</a:t>
            </a:r>
          </a:p>
          <a:p>
            <a:pPr algn="just"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Обеспечение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первичных мер пожарной безопасности и  охраны  жизни  людей  на  водных  объектах  на  территории  муниципального образования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 в пожароопасный период, осенне-зимний период, купальный период, период половодья. Своевременное оповещение и помощь  населению.  Оборудование (на купальный период) мест для купания с организацией спасательных постов.</a:t>
            </a:r>
            <a:endParaRPr lang="ru-RU" altLang="ru-RU" sz="20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2000" dirty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</a:t>
            </a:r>
            <a:r>
              <a:rPr lang="ru-RU" altLang="ru-RU" sz="2000" dirty="0" smtClean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100,0 </a:t>
            </a:r>
            <a:r>
              <a:rPr lang="ru-RU" altLang="ru-RU" sz="2000" dirty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457200" y="260350"/>
            <a:ext cx="829151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Candara" pitchFamily="32" charset="0"/>
              </a:rPr>
              <a:t>Муниципальная программа </a:t>
            </a:r>
            <a:r>
              <a:rPr lang="ru-RU" altLang="ru-RU" sz="2000" dirty="0" smtClean="0">
                <a:solidFill>
                  <a:srgbClr val="7030A0"/>
                </a:solidFill>
                <a:latin typeface="Candara" pitchFamily="32" charset="0"/>
              </a:rPr>
              <a:t>«Обеспечение первичных мер пожарной безопасности и охраны жизни людей на водных объектах на территории муниципального образования </a:t>
            </a:r>
            <a:r>
              <a:rPr lang="ru-RU" altLang="ru-RU" sz="2000" dirty="0" err="1" smtClean="0">
                <a:solidFill>
                  <a:srgbClr val="7030A0"/>
                </a:solidFill>
                <a:latin typeface="Candara" pitchFamily="32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Candara" pitchFamily="32" charset="0"/>
              </a:rPr>
              <a:t> на </a:t>
            </a:r>
            <a:r>
              <a:rPr lang="ru-RU" altLang="ru-RU" sz="2000" dirty="0" smtClean="0">
                <a:solidFill>
                  <a:srgbClr val="7030A0"/>
                </a:solidFill>
                <a:latin typeface="Candara" pitchFamily="32" charset="0"/>
              </a:rPr>
              <a:t>2022-2024 </a:t>
            </a:r>
            <a:r>
              <a:rPr lang="ru-RU" altLang="ru-RU" sz="2000" dirty="0" smtClean="0">
                <a:solidFill>
                  <a:srgbClr val="7030A0"/>
                </a:solidFill>
                <a:latin typeface="Candara" pitchFamily="32" charset="0"/>
              </a:rPr>
              <a:t>годы»</a:t>
            </a:r>
            <a:endParaRPr lang="ru-RU" altLang="ru-RU" sz="2000" dirty="0">
              <a:solidFill>
                <a:srgbClr val="7030A0"/>
              </a:solidFill>
              <a:latin typeface="Candara" pitchFamily="3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437112"/>
            <a:ext cx="3203848" cy="242088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369126" y="3315381"/>
            <a:ext cx="4139952" cy="3104964"/>
          </a:xfrm>
          <a:prstGeom prst="rect">
            <a:avLst/>
          </a:prstGeom>
        </p:spPr>
      </p:pic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323850" y="1127848"/>
            <a:ext cx="83629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FF5050"/>
                </a:solidFill>
                <a:latin typeface="Candara" pitchFamily="32" charset="0"/>
              </a:rPr>
              <a:t>                                        </a:t>
            </a: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Цели программы</a:t>
            </a:r>
          </a:p>
          <a:p>
            <a:pPr marL="7937" indent="0">
              <a:buNone/>
            </a:pPr>
            <a:r>
              <a:rPr lang="ru-RU" altLang="ru-RU" sz="1400" dirty="0" smtClean="0">
                <a:solidFill>
                  <a:srgbClr val="000000"/>
                </a:solidFill>
                <a:latin typeface="Candara" pitchFamily="32" charset="0"/>
              </a:rPr>
              <a:t>-</a:t>
            </a:r>
            <a:r>
              <a:rPr lang="ru-RU" sz="1400" dirty="0"/>
              <a:t>улучшение санитарно-эпидемиологического, экологического состояния населенных пунктов, а также их внешнего облика;</a:t>
            </a:r>
          </a:p>
          <a:p>
            <a:pPr marL="7937" indent="0">
              <a:buNone/>
            </a:pPr>
            <a:r>
              <a:rPr lang="ru-RU" sz="1400" dirty="0"/>
              <a:t>- обеспечение чистоты и порядка на территории МО </a:t>
            </a:r>
            <a:r>
              <a:rPr lang="ru-RU" sz="1400" dirty="0" err="1"/>
              <a:t>Симское</a:t>
            </a:r>
            <a:r>
              <a:rPr lang="ru-RU" sz="1400" dirty="0"/>
              <a:t>;</a:t>
            </a:r>
          </a:p>
          <a:p>
            <a:pPr marL="7937" indent="0">
              <a:buNone/>
            </a:pPr>
            <a:r>
              <a:rPr lang="ru-RU" sz="1400" dirty="0"/>
              <a:t>- снижение аварийных и </a:t>
            </a:r>
            <a:r>
              <a:rPr lang="ru-RU" sz="1400" dirty="0" err="1"/>
              <a:t>травмоопасных</a:t>
            </a:r>
            <a:r>
              <a:rPr lang="ru-RU" sz="1400" dirty="0"/>
              <a:t> ситуаций.</a:t>
            </a:r>
          </a:p>
          <a:p>
            <a:pPr marL="7937" indent="0">
              <a:buNone/>
            </a:pPr>
            <a:r>
              <a:rPr lang="ru-RU" sz="1400" dirty="0"/>
              <a:t>Основные задачи Программы:</a:t>
            </a:r>
          </a:p>
          <a:p>
            <a:pPr marL="7937" indent="0">
              <a:buNone/>
            </a:pPr>
            <a:r>
              <a:rPr lang="ru-RU" sz="1400" dirty="0"/>
              <a:t>- проведение мероприятий по благоустройству, направленных на улучшение санитарно-эпидемиологического, экологического состояния населенных пунктов, их внешнего облика;</a:t>
            </a:r>
          </a:p>
          <a:p>
            <a:pPr marL="7937" indent="0">
              <a:buNone/>
            </a:pPr>
            <a:r>
              <a:rPr lang="ru-RU" sz="1400" dirty="0"/>
              <a:t>- проведение мероприятий направленных на обеспечение и поддержание чистоты и порядка на территории МО </a:t>
            </a:r>
            <a:r>
              <a:rPr lang="ru-RU" sz="1400" dirty="0" err="1"/>
              <a:t>Симское</a:t>
            </a:r>
            <a:r>
              <a:rPr lang="ru-RU" sz="1400" dirty="0"/>
              <a:t>;</a:t>
            </a:r>
          </a:p>
          <a:p>
            <a:pPr marL="7937" indent="0">
              <a:buNone/>
            </a:pPr>
            <a:r>
              <a:rPr lang="ru-RU" sz="1400" dirty="0"/>
              <a:t>- создание условий по снижению аварийности и </a:t>
            </a:r>
            <a:r>
              <a:rPr lang="ru-RU" sz="1400" dirty="0" err="1"/>
              <a:t>травмоопасности</a:t>
            </a:r>
            <a:r>
              <a:rPr lang="ru-RU" sz="1400" dirty="0"/>
              <a:t> на территории МО </a:t>
            </a:r>
            <a:r>
              <a:rPr lang="ru-RU" sz="1400" dirty="0" err="1"/>
              <a:t>Симское</a:t>
            </a:r>
            <a:r>
              <a:rPr lang="ru-RU" sz="1400" dirty="0"/>
              <a:t>;</a:t>
            </a:r>
          </a:p>
          <a:p>
            <a:pPr marL="7937" indent="0">
              <a:buNone/>
            </a:pPr>
            <a:r>
              <a:rPr lang="ru-RU" sz="1400" dirty="0"/>
              <a:t>- привлечение большего числа населения к вопросам благоустройства, обеспечения чистоты и порядка на территории населенных пунктов.</a:t>
            </a:r>
            <a:endParaRPr lang="ru-RU" altLang="ru-RU" sz="1400" dirty="0">
              <a:solidFill>
                <a:srgbClr val="000000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dirty="0" smtClean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dirty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dirty="0" smtClean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dirty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dirty="0" smtClean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1400" dirty="0" smtClean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altLang="ru-RU" sz="1400" dirty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</a:t>
            </a:r>
            <a:r>
              <a:rPr lang="ru-RU" altLang="ru-RU" sz="1400" dirty="0" smtClean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662,9 </a:t>
            </a:r>
            <a:r>
              <a:rPr lang="ru-RU" altLang="ru-RU" sz="1400" dirty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457200" y="247650"/>
            <a:ext cx="8229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Candara" pitchFamily="32" charset="0"/>
              </a:rPr>
              <a:t>Муниципальная программа </a:t>
            </a:r>
            <a:r>
              <a:rPr lang="ru-RU" altLang="ru-RU" sz="2000" dirty="0" smtClean="0">
                <a:solidFill>
                  <a:srgbClr val="7030A0"/>
                </a:solidFill>
                <a:latin typeface="Candara" pitchFamily="32" charset="0"/>
              </a:rPr>
              <a:t>«Благоустройство населенных пунктов муниципального образования </a:t>
            </a:r>
            <a:r>
              <a:rPr lang="ru-RU" altLang="ru-RU" sz="2000" dirty="0" err="1" smtClean="0">
                <a:solidFill>
                  <a:srgbClr val="7030A0"/>
                </a:solidFill>
                <a:latin typeface="Candara" pitchFamily="32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Candara" pitchFamily="32" charset="0"/>
              </a:rPr>
              <a:t> на </a:t>
            </a:r>
            <a:r>
              <a:rPr lang="ru-RU" altLang="ru-RU" sz="2000" dirty="0" smtClean="0">
                <a:solidFill>
                  <a:srgbClr val="7030A0"/>
                </a:solidFill>
                <a:latin typeface="Candara" pitchFamily="32" charset="0"/>
              </a:rPr>
              <a:t>2022-2024 </a:t>
            </a:r>
            <a:r>
              <a:rPr lang="ru-RU" altLang="ru-RU" sz="2000" dirty="0" smtClean="0">
                <a:solidFill>
                  <a:srgbClr val="7030A0"/>
                </a:solidFill>
                <a:latin typeface="Candara" pitchFamily="32" charset="0"/>
              </a:rPr>
              <a:t>годы»</a:t>
            </a:r>
            <a:endParaRPr lang="ru-RU" altLang="ru-RU" sz="2000" dirty="0">
              <a:solidFill>
                <a:srgbClr val="7030A0"/>
              </a:solidFill>
              <a:latin typeface="Candar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305595" y="1052513"/>
            <a:ext cx="8435975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FF5050"/>
                </a:solidFill>
                <a:latin typeface="Candara" pitchFamily="32" charset="0"/>
              </a:rPr>
              <a:t>                                             </a:t>
            </a: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Цель программы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r>
              <a:rPr lang="ru-RU" sz="1400" dirty="0"/>
              <a:t>Реализация стратегической роли культуры как духовно-нравственного основания для формирования гармонично развитой личности.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Укрепление единства российской нации, проживающей на территории муниципального образования </a:t>
            </a:r>
            <a:r>
              <a:rPr lang="ru-RU" sz="1400" dirty="0" err="1"/>
              <a:t>Симское</a:t>
            </a:r>
            <a:r>
              <a:rPr lang="ru-RU" sz="1400" dirty="0"/>
              <a:t> Юрьев-Польского района</a:t>
            </a:r>
            <a:endParaRPr lang="ru-RU" altLang="ru-RU" sz="1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 smtClean="0">
              <a:solidFill>
                <a:srgbClr val="03706D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3706D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</a:t>
            </a:r>
            <a:r>
              <a:rPr lang="ru-RU" altLang="ru-RU" sz="2000" dirty="0" smtClean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6322,2 </a:t>
            </a:r>
            <a:r>
              <a:rPr lang="ru-RU" altLang="ru-RU" sz="2000" dirty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8569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Муниципальная 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программа «Развитие культуры</a:t>
            </a:r>
            <a:endParaRPr lang="ru-RU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муниципального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образования </a:t>
            </a: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района» </a:t>
            </a:r>
            <a:endParaRPr lang="ru-RU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284984"/>
            <a:ext cx="4287822" cy="223224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andia.ru/text/82/626/images/img6_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512" y="4538569"/>
            <a:ext cx="1530244" cy="16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>
            <a:off x="1331640" y="2276872"/>
            <a:ext cx="1871662" cy="126725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783500" y="1693867"/>
            <a:ext cx="1889347" cy="132920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815520">
            <a:off x="4290474" y="3237797"/>
            <a:ext cx="695644" cy="1283426"/>
          </a:xfrm>
          <a:prstGeom prst="upArrow">
            <a:avLst/>
          </a:prstGeom>
          <a:solidFill>
            <a:srgbClr val="F0F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19221067">
            <a:off x="3270325" y="3276580"/>
            <a:ext cx="685900" cy="1433773"/>
          </a:xfrm>
          <a:prstGeom prst="upArrow">
            <a:avLst/>
          </a:prstGeom>
          <a:solidFill>
            <a:srgbClr val="F0F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762" name="Text Box 17"/>
          <p:cNvSpPr txBox="1">
            <a:spLocks noChangeArrowheads="1"/>
          </p:cNvSpPr>
          <p:nvPr/>
        </p:nvSpPr>
        <p:spPr bwMode="auto">
          <a:xfrm>
            <a:off x="161925" y="323850"/>
            <a:ext cx="87137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Распределение межбюджетных трансфертов из бюджета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муниципального образования </a:t>
            </a: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бюджету муниципального образования Юрьев-Польский район  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в 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2023 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году по полномочиям</a:t>
            </a:r>
            <a:endParaRPr lang="ru-RU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74763" name="Text Box 18"/>
          <p:cNvSpPr txBox="1">
            <a:spLocks noChangeArrowheads="1"/>
          </p:cNvSpPr>
          <p:nvPr/>
        </p:nvSpPr>
        <p:spPr bwMode="auto">
          <a:xfrm>
            <a:off x="2555776" y="6093296"/>
            <a:ext cx="388790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Tahoma" pitchFamily="32" charset="0"/>
              </a:rPr>
              <a:t>Бюджет муниципального образования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 err="1" smtClean="0">
                <a:solidFill>
                  <a:srgbClr val="000000"/>
                </a:solidFill>
                <a:latin typeface="Tahoma" pitchFamily="32" charset="0"/>
              </a:rPr>
              <a:t>Симское</a:t>
            </a:r>
            <a:endParaRPr lang="ru-RU" altLang="ru-RU" sz="1600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74764" name="Text Box 19"/>
          <p:cNvSpPr txBox="1">
            <a:spLocks noChangeArrowheads="1"/>
          </p:cNvSpPr>
          <p:nvPr/>
        </p:nvSpPr>
        <p:spPr bwMode="auto">
          <a:xfrm rot="3000000">
            <a:off x="2555970" y="3518819"/>
            <a:ext cx="1641475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Tahoma" pitchFamily="32" charset="0"/>
              </a:rPr>
              <a:t>1700 </a:t>
            </a:r>
            <a:r>
              <a:rPr lang="ru-RU" altLang="ru-RU" sz="1400" b="1" dirty="0" err="1" smtClean="0">
                <a:solidFill>
                  <a:srgbClr val="000000"/>
                </a:solidFill>
                <a:latin typeface="Tahoma" pitchFamily="32" charset="0"/>
              </a:rPr>
              <a:t>т.р</a:t>
            </a: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.</a:t>
            </a:r>
          </a:p>
        </p:txBody>
      </p:sp>
      <p:sp>
        <p:nvSpPr>
          <p:cNvPr id="74765" name="Text Box 20"/>
          <p:cNvSpPr txBox="1">
            <a:spLocks noChangeArrowheads="1"/>
          </p:cNvSpPr>
          <p:nvPr/>
        </p:nvSpPr>
        <p:spPr bwMode="auto">
          <a:xfrm rot="6060000">
            <a:off x="3849968" y="3646477"/>
            <a:ext cx="1640622" cy="31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Tahoma" pitchFamily="32" charset="0"/>
              </a:rPr>
              <a:t>6322,2 </a:t>
            </a:r>
            <a:r>
              <a:rPr lang="ru-RU" altLang="ru-RU" sz="1400" b="1" dirty="0" err="1" smtClean="0">
                <a:solidFill>
                  <a:srgbClr val="000000"/>
                </a:solidFill>
                <a:latin typeface="Tahoma" pitchFamily="32" charset="0"/>
              </a:rPr>
              <a:t>т.р</a:t>
            </a:r>
            <a:r>
              <a:rPr lang="ru-RU" altLang="ru-RU" sz="1400" b="1" dirty="0" smtClean="0">
                <a:solidFill>
                  <a:srgbClr val="000000"/>
                </a:solidFill>
                <a:latin typeface="Tahoma" pitchFamily="32" charset="0"/>
              </a:rPr>
              <a:t>.</a:t>
            </a:r>
            <a:endParaRPr lang="ru-RU" altLang="ru-RU" sz="1400" b="1" dirty="0">
              <a:solidFill>
                <a:srgbClr val="FF0000"/>
              </a:solidFill>
              <a:latin typeface="Tahoma" pitchFamily="32" charset="0"/>
            </a:endParaRPr>
          </a:p>
        </p:txBody>
      </p:sp>
      <p:sp>
        <p:nvSpPr>
          <p:cNvPr id="74769" name="Text Box 24"/>
          <p:cNvSpPr txBox="1">
            <a:spLocks noChangeArrowheads="1"/>
          </p:cNvSpPr>
          <p:nvPr/>
        </p:nvSpPr>
        <p:spPr bwMode="auto">
          <a:xfrm>
            <a:off x="1331640" y="2495551"/>
            <a:ext cx="1871662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200" b="1" i="1" dirty="0"/>
              <a:t>Осуществление контроля за исполнением </a:t>
            </a:r>
            <a:r>
              <a:rPr lang="ru-RU" sz="1200" b="1" i="1" dirty="0" smtClean="0"/>
              <a:t>бюджета</a:t>
            </a:r>
            <a:endParaRPr lang="ru-RU" altLang="ru-RU" sz="1200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74770" name="Text Box 25"/>
          <p:cNvSpPr txBox="1">
            <a:spLocks noChangeArrowheads="1"/>
          </p:cNvSpPr>
          <p:nvPr/>
        </p:nvSpPr>
        <p:spPr bwMode="auto">
          <a:xfrm>
            <a:off x="4722359" y="1891732"/>
            <a:ext cx="2011631" cy="94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100" b="1" i="1" dirty="0"/>
              <a:t>Создание условий для организации досуга и обеспечения жителей </a:t>
            </a:r>
            <a:r>
              <a:rPr lang="ru-RU" sz="1100" b="1" i="1" dirty="0" smtClean="0"/>
              <a:t> </a:t>
            </a:r>
            <a:r>
              <a:rPr lang="ru-RU" sz="1100" b="1" i="1" dirty="0"/>
              <a:t>услугами </a:t>
            </a:r>
            <a:r>
              <a:rPr lang="ru-RU" sz="1100" b="1" i="1" dirty="0" smtClean="0"/>
              <a:t>организаций культуры</a:t>
            </a:r>
            <a:endParaRPr lang="ru-RU" altLang="ru-RU" sz="1800" dirty="0">
              <a:solidFill>
                <a:schemeClr val="tx1"/>
              </a:solidFill>
              <a:latin typeface="Tahom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1042988" y="1916113"/>
            <a:ext cx="7667625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18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3200" dirty="0">
                <a:solidFill>
                  <a:srgbClr val="073E87"/>
                </a:solidFill>
                <a:latin typeface="Candara" pitchFamily="32" charset="0"/>
              </a:rPr>
              <a:t>Дополнительная информация к проекту бюджета муниципального образования </a:t>
            </a:r>
            <a:r>
              <a:rPr lang="ru-RU" altLang="ru-RU" sz="3200" dirty="0" err="1" smtClean="0">
                <a:solidFill>
                  <a:srgbClr val="073E87"/>
                </a:solidFill>
                <a:latin typeface="Candara" pitchFamily="32" charset="0"/>
              </a:rPr>
              <a:t>Симское</a:t>
            </a:r>
            <a:r>
              <a:rPr lang="ru-RU" altLang="ru-RU" sz="3200" dirty="0" smtClean="0">
                <a:solidFill>
                  <a:srgbClr val="073E87"/>
                </a:solidFill>
                <a:latin typeface="Candara" pitchFamily="32" charset="0"/>
              </a:rPr>
              <a:t> на </a:t>
            </a:r>
            <a:r>
              <a:rPr lang="ru-RU" altLang="ru-RU" sz="32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2023 </a:t>
            </a:r>
            <a:r>
              <a:rPr lang="ru-RU" altLang="ru-RU" sz="32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год </a:t>
            </a: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063"/>
            <a:ext cx="2987675" cy="2160587"/>
          </a:xfrm>
          <a:prstGeom prst="rect">
            <a:avLst/>
          </a:prstGeom>
          <a:noFill/>
          <a:ln>
            <a:noFill/>
          </a:ln>
          <a:effectLst>
            <a:outerShdw dist="165240" dir="5400000" algn="ctr" rotWithShape="0">
              <a:srgbClr val="000000">
                <a:alpha val="8201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3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446111"/>
              </p:ext>
            </p:extLst>
          </p:nvPr>
        </p:nvGraphicFramePr>
        <p:xfrm>
          <a:off x="611188" y="476250"/>
          <a:ext cx="7924800" cy="4230692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4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N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п/п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Наименование показателя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Ед.изм.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Показатель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1.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Индекс потребительских цен          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%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106,1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2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Прожиточный минимум  за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2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квартал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2022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года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13501,0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3.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Численность постоянного населения на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01.01.2022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года</a:t>
                      </a:r>
                    </a:p>
                  </a:txBody>
                  <a:tcPr marL="21600" marR="21600" marT="7826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человек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2,556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4.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доходов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в расчете на 1 жителя       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6,577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5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доходов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, всего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16809,7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6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в расчете на 1  жителя       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6,919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7.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, всего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17683,7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8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на жилищно-коммунальное хозяйство в расчете на1 жителя     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0,685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9</a:t>
                      </a:r>
                    </a:p>
                  </a:txBody>
                  <a:tcPr marL="21600" marR="2160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на жилищно-коммунальное хозяйство           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1749,9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21600" marR="2160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7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359704"/>
              </p:ext>
            </p:extLst>
          </p:nvPr>
        </p:nvGraphicFramePr>
        <p:xfrm>
          <a:off x="467544" y="620688"/>
          <a:ext cx="7851775" cy="3493864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8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61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10</a:t>
                      </a:r>
                    </a:p>
                  </a:txBody>
                  <a:tcPr marL="21960" marR="2196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на культуру в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расчете на 1 жителя 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2,473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11.</a:t>
                      </a:r>
                    </a:p>
                  </a:txBody>
                  <a:tcPr marL="21960" marR="2196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на культуру  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6322,2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1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12.</a:t>
                      </a:r>
                    </a:p>
                  </a:txBody>
                  <a:tcPr marL="21960" marR="2196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на социальную политику в расчете на 1жителя              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0,039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55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21960" marR="2196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на социальную политику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100,0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1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21960" marR="2196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Объем расходов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 на содержание   работников ОМС в расчете на 1 единицу  штатной численности 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0,8684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21960" marR="21960" marT="87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Средняя заработная плата работников муниципальных  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учреждений культуры    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руб.</a:t>
                      </a: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36858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21960" marR="21960" marT="12263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/>
          <p:cNvSpPr txBox="1">
            <a:spLocks noChangeArrowheads="1"/>
          </p:cNvSpPr>
          <p:nvPr/>
        </p:nvSpPr>
        <p:spPr bwMode="auto">
          <a:xfrm>
            <a:off x="457200" y="260350"/>
            <a:ext cx="822483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0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15 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декабря 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2022 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года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Совет народных депутатов муниципального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образования </a:t>
            </a: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проведет  публичные 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слушания  по  проекту  бюджета муниципального образования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на  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2023 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год  </a:t>
            </a:r>
            <a:b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179388" y="1663700"/>
            <a:ext cx="8785225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39725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                                          Место проведения: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                       </a:t>
            </a:r>
            <a:r>
              <a:rPr lang="ru-RU" altLang="ru-RU" sz="20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с.Сима</a:t>
            </a:r>
            <a:r>
              <a:rPr lang="ru-RU" altLang="ru-RU" sz="20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,  </a:t>
            </a:r>
            <a:r>
              <a:rPr lang="ru-RU" altLang="ru-RU" sz="20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ул. </a:t>
            </a:r>
            <a:r>
              <a:rPr lang="ru-RU" altLang="ru-RU" sz="20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Советская, </a:t>
            </a:r>
            <a:r>
              <a:rPr lang="ru-RU" altLang="ru-RU" sz="20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дом </a:t>
            </a:r>
            <a:r>
              <a:rPr lang="ru-RU" altLang="ru-RU" sz="20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47</a:t>
            </a:r>
            <a:endParaRPr lang="ru-RU" altLang="ru-RU" sz="20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                                              Начало  </a:t>
            </a:r>
            <a:r>
              <a:rPr lang="ru-RU" altLang="ru-RU" sz="20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в 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14.00</a:t>
            </a:r>
            <a:endParaRPr lang="ru-RU" altLang="ru-RU" sz="2000" dirty="0">
              <a:solidFill>
                <a:srgbClr val="FF0000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        Проект  бюджета муниципального образования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на 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2023  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год  внесен  в Совет народных депутатов муниципального образования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10  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ноября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2022 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года.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       Проект  бюджета муниципального образования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на 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2023 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год  опубликован в официальном выпуске газеты «Вестник </a:t>
            </a:r>
            <a:r>
              <a:rPr lang="ru-RU" altLang="ru-RU" sz="1800" dirty="0" err="1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Ополья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»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</a:t>
            </a:r>
            <a:r>
              <a:rPr lang="ru-RU" altLang="ru-RU" sz="24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29 </a:t>
            </a:r>
            <a:r>
              <a:rPr lang="ru-RU" altLang="ru-RU" sz="24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ноября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2022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года </a:t>
            </a:r>
            <a:r>
              <a:rPr lang="ru-RU" altLang="ru-RU" sz="24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№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99.     </a:t>
            </a:r>
            <a:endParaRPr lang="ru-RU" altLang="ru-RU" sz="1800" dirty="0">
              <a:solidFill>
                <a:srgbClr val="FF0000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      Также с проектом бюджета муниципального образования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на 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2023  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год  можно  ознакомиться  на  сайте  муниципального образования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endParaRPr lang="ru-RU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8090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54049"/>
            <a:ext cx="2126302" cy="136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00050" y="1125538"/>
            <a:ext cx="82296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>
                <a:solidFill>
                  <a:srgbClr val="073E87"/>
                </a:solidFill>
                <a:latin typeface="Candara" pitchFamily="32" charset="0"/>
              </a:rPr>
              <a:t>                                   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901700" y="366713"/>
            <a:ext cx="73564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Какие этапы проходит бюджет?</a:t>
            </a:r>
          </a:p>
        </p:txBody>
      </p:sp>
      <p:sp>
        <p:nvSpPr>
          <p:cNvPr id="9220" name="AutoShape 3"/>
          <p:cNvSpPr>
            <a:spLocks noChangeArrowheads="1"/>
          </p:cNvSpPr>
          <p:nvPr/>
        </p:nvSpPr>
        <p:spPr bwMode="auto">
          <a:xfrm>
            <a:off x="457200" y="1916832"/>
            <a:ext cx="6131024" cy="576585"/>
          </a:xfrm>
          <a:prstGeom prst="round2DiagRect">
            <a:avLst/>
          </a:prstGeom>
          <a:solidFill>
            <a:srgbClr val="C7F797"/>
          </a:solidFill>
          <a:ln w="38160" cap="sq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scene3d>
            <a:camera prst="orthographicFront"/>
            <a:lightRig rig="chilly" dir="t"/>
          </a:scene3d>
          <a:sp3d prstMaterial="translucentPowder"/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Составление проекта бюджета(планирование)</a:t>
            </a:r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423863" y="3011488"/>
            <a:ext cx="5688012" cy="677862"/>
          </a:xfrm>
          <a:prstGeom prst="round2DiagRect">
            <a:avLst/>
          </a:prstGeom>
          <a:solidFill>
            <a:srgbClr val="C7F797"/>
          </a:solidFill>
          <a:ln w="38160" cap="sq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Рассмотрение и утверждение бюджета</a:t>
            </a:r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406400" y="4213225"/>
            <a:ext cx="5688013" cy="722313"/>
          </a:xfrm>
          <a:prstGeom prst="round2DiagRect">
            <a:avLst/>
          </a:prstGeom>
          <a:solidFill>
            <a:srgbClr val="C7F797"/>
          </a:solidFill>
          <a:ln w="38160" cap="sq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Исполнение бюджета</a:t>
            </a:r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457200" y="5387975"/>
            <a:ext cx="5961063" cy="690563"/>
          </a:xfrm>
          <a:prstGeom prst="round2DiagRect">
            <a:avLst/>
          </a:prstGeom>
          <a:solidFill>
            <a:srgbClr val="C7F797"/>
          </a:solidFill>
          <a:ln w="38160" cap="sq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Муниципальный финансовый контроль</a:t>
            </a:r>
          </a:p>
        </p:txBody>
      </p:sp>
      <p:pic>
        <p:nvPicPr>
          <p:cNvPr id="10" name="Рисунок 9" descr="http://kuzbassmayak.ru/wp-content/uploads/2018/09/%D0%91%D0%AE%D0%94%D0%96%D0%95%D0%A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2703037"/>
            <a:ext cx="2555283" cy="173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468313" y="115888"/>
            <a:ext cx="82184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500">
                <a:solidFill>
                  <a:srgbClr val="000000"/>
                </a:solidFill>
                <a:latin typeface="Candara" pitchFamily="32" charset="0"/>
              </a:rPr>
              <a:t>Список источников и литературы</a:t>
            </a:r>
          </a:p>
        </p:txBody>
      </p:sp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0" y="476250"/>
            <a:ext cx="8964613" cy="730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1.Конституция Российской Федерации (принята всенародным голосованием 12.12.1993 с изменениями одобренными в ходе общероссийского голосования 01.07.2020 года). Собрание законодательства РФ. 2009. № 4. - ст. 445. </a:t>
            </a:r>
          </a:p>
          <a:p>
            <a:pPr algn="just" eaLnBrk="1" hangingPunct="1"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2.Бюджетный кодекс Российской Федерации от 31.07.1998 № 145-ФЗ. Собрание законодательства РФ. 1998. № 31. - ст. 3823. </a:t>
            </a:r>
          </a:p>
          <a:p>
            <a:pPr algn="just" eaLnBrk="1" hangingPunct="1"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3.Налоговый кодекс Российской Федерации (часть первая) от 31.07.1998 № 146-ФЗ. Собрание законодательства РФ. 1998. № 31. - ст. 3824. </a:t>
            </a:r>
          </a:p>
          <a:p>
            <a:pPr algn="just" eaLnBrk="1" hangingPunct="1"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4.Налоговый кодекс Российской Федерации (часть вторая) от 05.08.2000 № 117-ФЗ. Собрание законодательства РФ. 2000. № 32. - ст. 3340. </a:t>
            </a:r>
          </a:p>
          <a:p>
            <a:pPr algn="just" eaLnBrk="1" hangingPunct="1"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5.Федеральный Закон от 06.10.2003 № 131-ФЗ «Об общих принципах организации местного самоуправления в Российской Федерации». Собрание законодательства РФ. 2003. № 40. - ст. 3822. </a:t>
            </a:r>
          </a:p>
          <a:p>
            <a:pPr algn="just" eaLnBrk="1" hangingPunct="1"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6.Приказ Министерства финансов Российской Федерации от 22 сентября 2015 г. № 145н 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форме». </a:t>
            </a:r>
          </a:p>
          <a:p>
            <a:pPr algn="just" eaLnBrk="1" hangingPunct="1"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7.Закон Владимирской области от 10.10.2005 № 139-ОЗ «О межбюджетных отношениях во Владимирской области». Владимирские ведомости. 2005. № 316-319, 327-334 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8.Решение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Совета народных депутатов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МО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24.03.2014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№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8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«Об утверждении Положения о бюджетном процессе в муниципальном образовании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» </a:t>
            </a:r>
            <a:endParaRPr lang="ru-RU" altLang="ru-RU" sz="14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9.Постановление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администрации МО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Владимирской области от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12.08.2020 № 77а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«Об утверждении Положения о составлении и публикации документа (информационного ресурса) «Бюджет для граждан».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10. Постановление администрации муниципального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30.12.2019 №116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«О порядке составления проекта бюджета муниципального 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на очередной финансовый год»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11.Постановление администрации муниципального 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23.07.2019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№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62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«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 принятии Методики прогнозирования поступления доходов бюджета муниципального 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района».</a:t>
            </a:r>
            <a:endParaRPr lang="ru-RU" altLang="ru-RU" sz="14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12.Постановление </a:t>
            </a:r>
            <a:r>
              <a:rPr lang="ru-RU" altLang="ru-RU" sz="1400" dirty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администрации муниципального образования </a:t>
            </a:r>
            <a:r>
              <a:rPr lang="ru-RU" altLang="ru-RU" sz="1400" dirty="0" err="1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1400" dirty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05.11.2020 №111      «О </a:t>
            </a:r>
            <a:r>
              <a:rPr lang="ru-RU" altLang="ru-RU" sz="1400" dirty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среднесрочном финансовом плане муниципального образования </a:t>
            </a:r>
            <a:r>
              <a:rPr lang="ru-RU" altLang="ru-RU" sz="1400" dirty="0" err="1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1400" dirty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на 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2021-2023 годы».</a:t>
            </a:r>
            <a:endParaRPr lang="ru-RU" altLang="ru-RU" sz="1400" dirty="0">
              <a:solidFill>
                <a:srgbClr val="0A1703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/>
          <p:cNvSpPr txBox="1">
            <a:spLocks noChangeArrowheads="1"/>
          </p:cNvSpPr>
          <p:nvPr/>
        </p:nvSpPr>
        <p:spPr bwMode="auto">
          <a:xfrm>
            <a:off x="0" y="-171400"/>
            <a:ext cx="9144000" cy="741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400" dirty="0">
              <a:solidFill>
                <a:srgbClr val="000000"/>
              </a:solidFill>
              <a:latin typeface="Candara" pitchFamily="32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400" dirty="0">
              <a:solidFill>
                <a:srgbClr val="000000"/>
              </a:solidFill>
              <a:latin typeface="Candara" pitchFamily="32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14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 Решение Совета народных депутатов муниципального 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27.01.2005 №3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«Об утверждении положения о публичных слушаниях в муниципальном образовании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».</a:t>
            </a:r>
            <a:endParaRPr lang="ru-RU" altLang="ru-RU" sz="14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15. Постановление администрации муниципального 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03.08.2020 № 76 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«Об основных </a:t>
            </a:r>
            <a:r>
              <a:rPr lang="ru-RU" altLang="ru-RU" sz="1400" dirty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направлениях 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бюджетной и налоговой политики </a:t>
            </a:r>
            <a:r>
              <a:rPr lang="ru-RU" altLang="ru-RU" sz="1400" dirty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муниципального 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образования </a:t>
            </a:r>
            <a:r>
              <a:rPr lang="ru-RU" altLang="ru-RU" sz="1400" dirty="0" err="1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на 2021 </a:t>
            </a:r>
            <a:r>
              <a:rPr lang="ru-RU" altLang="ru-RU" sz="1400" dirty="0">
                <a:solidFill>
                  <a:srgbClr val="0A1703"/>
                </a:solidFill>
                <a:latin typeface="Times New Roman" pitchFamily="16" charset="0"/>
                <a:cs typeface="Times New Roman" pitchFamily="16" charset="0"/>
              </a:rPr>
              <a:t>год».</a:t>
            </a:r>
          </a:p>
          <a:p>
            <a:pPr marL="273600" indent="-266400"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16.Постановление администрации муниципального 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 31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.08.2021г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№58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муниципальной программы "Благоустройство населенных пунктов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73600" indent="-266400"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 Постановление администрации муниципального образования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Юрьев-Польского района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31.08.2021г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№59«Об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муниципальной программы "Обеспечение первичных мер пожарной безопасности и охраны жизни людей на водных объектах на территории муниципального образования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18.Постановление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администрации муниципального 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 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01.09.2020 №82 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Об утверждении муниципальной программы «Развитие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культуры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муниципального образования 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района»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800" dirty="0">
              <a:solidFill>
                <a:srgbClr val="073E87"/>
              </a:solidFill>
              <a:latin typeface="Candar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179388" y="1125538"/>
            <a:ext cx="87852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800" dirty="0">
              <a:solidFill>
                <a:srgbClr val="073E87"/>
              </a:solidFill>
              <a:latin typeface="Candara" pitchFamily="32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Администрация 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муниципального образования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Юрьев- Польского района</a:t>
            </a:r>
            <a:endParaRPr lang="ru-RU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Адрес: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601830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, Владимирская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область, Юрьев-Польский район,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с.Сима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, ул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.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Советская, д.47</a:t>
            </a:r>
            <a:endParaRPr lang="ru-RU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Тел:8(49246)5-31-13, 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факс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8(49246)2-27-81</a:t>
            </a:r>
            <a:endParaRPr lang="ru-RU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адрес электронной 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почты:</a:t>
            </a:r>
            <a:r>
              <a:rPr lang="en-US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mosimskoe@rambler,ru</a:t>
            </a:r>
            <a:endParaRPr lang="en-US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482600" y="260350"/>
            <a:ext cx="8229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4400">
                <a:solidFill>
                  <a:srgbClr val="262699"/>
                </a:solidFill>
                <a:latin typeface="Candara" pitchFamily="32" charset="0"/>
              </a:rPr>
              <a:t>Контактная информация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042988" y="377825"/>
            <a:ext cx="75723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Гражданин, его участие в бюджетном процессе</a:t>
            </a:r>
          </a:p>
        </p:txBody>
      </p:sp>
      <p:sp>
        <p:nvSpPr>
          <p:cNvPr id="10243" name="AutoShape 2"/>
          <p:cNvSpPr>
            <a:spLocks noChangeArrowheads="1"/>
          </p:cNvSpPr>
          <p:nvPr/>
        </p:nvSpPr>
        <p:spPr bwMode="auto">
          <a:xfrm>
            <a:off x="764797" y="3478212"/>
            <a:ext cx="2016125" cy="1706563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налогоплательщик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(помогает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доходную часть бюджета</a:t>
            </a:r>
          </a:p>
        </p:txBody>
      </p:sp>
      <p:sp>
        <p:nvSpPr>
          <p:cNvPr id="10246" name="AutoShape 5"/>
          <p:cNvSpPr>
            <a:spLocks noChangeArrowheads="1"/>
          </p:cNvSpPr>
          <p:nvPr/>
        </p:nvSpPr>
        <p:spPr bwMode="auto">
          <a:xfrm>
            <a:off x="6227763" y="3478214"/>
            <a:ext cx="2664717" cy="1706562"/>
          </a:xfrm>
          <a:prstGeom prst="roundRect">
            <a:avLst>
              <a:gd name="adj" fmla="val 16667"/>
            </a:avLst>
          </a:prstGeom>
          <a:solidFill>
            <a:srgbClr val="C7F797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как получатель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гарантий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(расходная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бюджета- образование, ЖКХ,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льготы и другие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социальных гарантий)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8" name="Oval 7"/>
          <p:cNvSpPr>
            <a:spLocks noChangeArrowheads="1"/>
          </p:cNvSpPr>
          <p:nvPr/>
        </p:nvSpPr>
        <p:spPr bwMode="auto">
          <a:xfrm>
            <a:off x="764797" y="2420888"/>
            <a:ext cx="1646963" cy="936104"/>
          </a:xfrm>
          <a:prstGeom prst="ellipse">
            <a:avLst/>
          </a:prstGeom>
          <a:solidFill>
            <a:schemeClr val="accent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: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-земельный налог ЮЛ и ФЛ;</a:t>
            </a:r>
          </a:p>
          <a:p>
            <a:pPr marL="285750" indent="-285750"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Char char="-"/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ФЛ 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9" name="Oval 8"/>
          <p:cNvSpPr>
            <a:spLocks noChangeArrowheads="1"/>
          </p:cNvSpPr>
          <p:nvPr/>
        </p:nvSpPr>
        <p:spPr bwMode="auto">
          <a:xfrm>
            <a:off x="2642222" y="1096963"/>
            <a:ext cx="1313676" cy="588925"/>
          </a:xfrm>
          <a:prstGeom prst="ellipse">
            <a:avLst/>
          </a:prstGeom>
          <a:solidFill>
            <a:schemeClr val="accent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Гос.пошлина</a:t>
            </a: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0" name="Oval 9"/>
          <p:cNvSpPr>
            <a:spLocks noChangeArrowheads="1"/>
          </p:cNvSpPr>
          <p:nvPr/>
        </p:nvSpPr>
        <p:spPr bwMode="auto">
          <a:xfrm>
            <a:off x="4242022" y="1071664"/>
            <a:ext cx="1409700" cy="531812"/>
          </a:xfrm>
          <a:prstGeom prst="ellipse">
            <a:avLst/>
          </a:prstGeom>
          <a:solidFill>
            <a:schemeClr val="accent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</p:txBody>
      </p:sp>
      <p:sp>
        <p:nvSpPr>
          <p:cNvPr id="10251" name="Oval 10"/>
          <p:cNvSpPr>
            <a:spLocks noChangeArrowheads="1"/>
          </p:cNvSpPr>
          <p:nvPr/>
        </p:nvSpPr>
        <p:spPr bwMode="auto">
          <a:xfrm>
            <a:off x="1259632" y="1484784"/>
            <a:ext cx="1351708" cy="788143"/>
          </a:xfrm>
          <a:prstGeom prst="ellipse">
            <a:avLst/>
          </a:prstGeom>
          <a:solidFill>
            <a:schemeClr val="accent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санкции</a:t>
            </a:r>
          </a:p>
        </p:txBody>
      </p:sp>
      <p:pic>
        <p:nvPicPr>
          <p:cNvPr id="1025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1663"/>
            <a:ext cx="1703388" cy="1924050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808080">
                <a:alpha val="9100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Стрелка вниз 1"/>
          <p:cNvSpPr/>
          <p:nvPr/>
        </p:nvSpPr>
        <p:spPr>
          <a:xfrm rot="13822365">
            <a:off x="3081436" y="3783040"/>
            <a:ext cx="265981" cy="918099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 rot="18352916">
            <a:off x="5738896" y="3738440"/>
            <a:ext cx="311229" cy="838127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474788" y="360363"/>
            <a:ext cx="62642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Бюджетная система Российской Федерации</a:t>
            </a:r>
          </a:p>
        </p:txBody>
      </p:sp>
      <p:sp>
        <p:nvSpPr>
          <p:cNvPr id="11267" name="AutoShape 2"/>
          <p:cNvSpPr>
            <a:spLocks noChangeArrowheads="1"/>
          </p:cNvSpPr>
          <p:nvPr/>
        </p:nvSpPr>
        <p:spPr bwMode="auto">
          <a:xfrm>
            <a:off x="0" y="1773238"/>
            <a:ext cx="8424863" cy="4968875"/>
          </a:xfrm>
          <a:prstGeom prst="triangle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 smtClean="0">
              <a:solidFill>
                <a:srgbClr val="C6E7FC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 smtClean="0">
              <a:solidFill>
                <a:srgbClr val="C6E7FC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Местные бюджеты: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 бюджеты муниципальных районов , в том числе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бюджеты городов, бюджеты городских и сельских поселений</a:t>
            </a:r>
          </a:p>
        </p:txBody>
      </p:sp>
      <p:sp>
        <p:nvSpPr>
          <p:cNvPr id="11268" name="AutoShape 3"/>
          <p:cNvSpPr>
            <a:spLocks noChangeArrowheads="1"/>
          </p:cNvSpPr>
          <p:nvPr/>
        </p:nvSpPr>
        <p:spPr bwMode="auto">
          <a:xfrm>
            <a:off x="1835150" y="1773238"/>
            <a:ext cx="4752975" cy="2808287"/>
          </a:xfrm>
          <a:prstGeom prst="triangle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endParaRPr lang="ru-RU" altLang="ru-RU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 smtClean="0">
              <a:solidFill>
                <a:srgbClr val="C6E7FC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Бюджеты субъектов РФ и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бюджеты территориальных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государственных внебюджетных фондов </a:t>
            </a:r>
          </a:p>
        </p:txBody>
      </p:sp>
      <p:sp>
        <p:nvSpPr>
          <p:cNvPr id="11269" name="AutoShape 4"/>
          <p:cNvSpPr>
            <a:spLocks noChangeArrowheads="1"/>
          </p:cNvSpPr>
          <p:nvPr/>
        </p:nvSpPr>
        <p:spPr bwMode="auto">
          <a:xfrm>
            <a:off x="2700338" y="1773238"/>
            <a:ext cx="3024187" cy="1800225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rgbClr val="000000"/>
                </a:solidFill>
              </a:rPr>
              <a:t>Федеральный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rgbClr val="000000"/>
                </a:solidFill>
              </a:rPr>
              <a:t>бюджет и бюджеты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rgbClr val="000000"/>
                </a:solidFill>
              </a:rPr>
              <a:t>государственных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rgbClr val="000000"/>
                </a:solidFill>
              </a:rPr>
              <a:t>внебюджетных фондов РФ</a:t>
            </a:r>
            <a:r>
              <a:rPr lang="ru-RU" altLang="ru-RU" sz="12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 flipV="1">
            <a:off x="5292725" y="2413000"/>
            <a:ext cx="431800" cy="3048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>
            <a:off x="5724525" y="2420938"/>
            <a:ext cx="792163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 flipV="1">
            <a:off x="6227763" y="3636963"/>
            <a:ext cx="288925" cy="30321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>
            <a:off x="6516688" y="3644900"/>
            <a:ext cx="8636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 flipV="1">
            <a:off x="7164388" y="4645025"/>
            <a:ext cx="288925" cy="3746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5" name="Line 10"/>
          <p:cNvSpPr>
            <a:spLocks noChangeShapeType="1"/>
          </p:cNvSpPr>
          <p:nvPr/>
        </p:nvSpPr>
        <p:spPr bwMode="auto">
          <a:xfrm>
            <a:off x="7451725" y="4652963"/>
            <a:ext cx="865188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5367338" y="2043113"/>
            <a:ext cx="154146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Tahoma" pitchFamily="32" charset="0"/>
              </a:rPr>
              <a:t>Первый уровень</a:t>
            </a:r>
          </a:p>
        </p:txBody>
      </p:sp>
      <p:sp>
        <p:nvSpPr>
          <p:cNvPr id="11277" name="Rectangle 12"/>
          <p:cNvSpPr>
            <a:spLocks noChangeArrowheads="1"/>
          </p:cNvSpPr>
          <p:nvPr/>
        </p:nvSpPr>
        <p:spPr bwMode="auto">
          <a:xfrm>
            <a:off x="6159500" y="3267075"/>
            <a:ext cx="148113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Tahoma" pitchFamily="32" charset="0"/>
              </a:rPr>
              <a:t>Второй</a:t>
            </a: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ru-RU" altLang="ru-RU" sz="1400">
                <a:solidFill>
                  <a:srgbClr val="000000"/>
                </a:solidFill>
                <a:latin typeface="Tahoma" pitchFamily="32" charset="0"/>
              </a:rPr>
              <a:t>уровень</a:t>
            </a:r>
          </a:p>
        </p:txBody>
      </p:sp>
      <p:sp>
        <p:nvSpPr>
          <p:cNvPr id="11278" name="Rectangle 13"/>
          <p:cNvSpPr>
            <a:spLocks noChangeArrowheads="1"/>
          </p:cNvSpPr>
          <p:nvPr/>
        </p:nvSpPr>
        <p:spPr bwMode="auto">
          <a:xfrm>
            <a:off x="7096125" y="4275138"/>
            <a:ext cx="148748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Tahoma" pitchFamily="32" charset="0"/>
              </a:rPr>
              <a:t>Третий уровень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506413" y="1411288"/>
            <a:ext cx="8893175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>
                <a:solidFill>
                  <a:srgbClr val="073E87"/>
                </a:solidFill>
                <a:latin typeface="Candara" pitchFamily="32" charset="0"/>
              </a:rPr>
              <a:t>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>
              <a:solidFill>
                <a:srgbClr val="073E87"/>
              </a:solidFill>
              <a:latin typeface="Candara" pitchFamily="32" charset="0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0" y="188913"/>
            <a:ext cx="83883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indent="358775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Доходы бюджета</a:t>
            </a:r>
            <a:r>
              <a:rPr lang="ru-RU" altLang="ru-RU" sz="20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-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это денежные средства, поступающие в бюджет. </a:t>
            </a:r>
            <a:b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 Доходы бюджетов формируются в соответствии с бюджетным законодательством РФ,   законодательством о налогах и сборах и законодательством об иных обязательных платежах. </a:t>
            </a:r>
            <a:b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В соответствии с Бюджетным кодексом Российской Федерации доходы бюджетов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состоят из налоговых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 неналоговых доходов, а также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безвозмездных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поступлений.</a:t>
            </a:r>
          </a:p>
        </p:txBody>
      </p:sp>
      <p:sp>
        <p:nvSpPr>
          <p:cNvPr id="13317" name="AutoShape 3"/>
          <p:cNvSpPr>
            <a:spLocks noChangeArrowheads="1"/>
          </p:cNvSpPr>
          <p:nvPr/>
        </p:nvSpPr>
        <p:spPr bwMode="auto">
          <a:xfrm>
            <a:off x="5526088" y="3873500"/>
            <a:ext cx="3490912" cy="24018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rgbClr val="4584D3"/>
            </a:solidFill>
            <a:miter lim="800000"/>
            <a:headEnd/>
            <a:tailEnd/>
          </a:ln>
          <a:effectLst>
            <a:outerShdw dist="50912" dir="2700000" algn="ctr" rotWithShape="0">
              <a:srgbClr val="808080">
                <a:alpha val="98000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endParaRPr lang="ru-RU" altLang="ru-RU" sz="1400" u="sng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Доходы бюджетов от предусмотренных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законодательством РФ о налогах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 и сборах федеральных налогов и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сборов, в т. ч. от налогов,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предусмотренных специальными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 налоговыми режимами,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региональных налогов,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местных налогов и сборов,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а также пеней и штрафов по ним </a:t>
            </a: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u="sng" dirty="0" smtClean="0">
              <a:solidFill>
                <a:srgbClr val="C6E7FC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u="sng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u="sng" dirty="0" smtClean="0">
              <a:solidFill>
                <a:srgbClr val="000000"/>
              </a:solidFill>
            </a:endParaRPr>
          </a:p>
        </p:txBody>
      </p:sp>
      <p:sp>
        <p:nvSpPr>
          <p:cNvPr id="13318" name="AutoShape 4"/>
          <p:cNvSpPr>
            <a:spLocks noChangeArrowheads="1"/>
          </p:cNvSpPr>
          <p:nvPr/>
        </p:nvSpPr>
        <p:spPr bwMode="auto">
          <a:xfrm>
            <a:off x="2679700" y="3787775"/>
            <a:ext cx="2617788" cy="248761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63640" dir="2700000" algn="ctr" rotWithShape="0">
              <a:srgbClr val="808080">
                <a:alpha val="89005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Доходы от продажи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и использования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государственного или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муниципального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имущества,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штрафы за нарушение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законодательства и пр.</a:t>
            </a:r>
            <a:endParaRPr lang="ru-RU" altLang="ru-RU" sz="1600" u="sng" dirty="0" smtClean="0">
              <a:solidFill>
                <a:srgbClr val="000000"/>
              </a:solidFill>
            </a:endParaRPr>
          </a:p>
        </p:txBody>
      </p:sp>
      <p:sp>
        <p:nvSpPr>
          <p:cNvPr id="13319" name="AutoShape 5"/>
          <p:cNvSpPr>
            <a:spLocks noChangeArrowheads="1"/>
          </p:cNvSpPr>
          <p:nvPr/>
        </p:nvSpPr>
        <p:spPr bwMode="auto">
          <a:xfrm>
            <a:off x="258763" y="3746500"/>
            <a:ext cx="2189162" cy="24479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rgbClr val="4584D3"/>
            </a:solidFill>
            <a:miter lim="800000"/>
            <a:headEnd/>
            <a:tailEnd/>
          </a:ln>
          <a:effectLst>
            <a:outerShdw dist="50912" dir="2700000" algn="ctr" rotWithShape="0">
              <a:srgbClr val="808080">
                <a:alpha val="97002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средства,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поступающие</a:t>
            </a:r>
            <a:endParaRPr lang="ru-RU" altLang="ru-RU" sz="1400" u="sng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</a:rPr>
              <a:t>из других бюджетов</a:t>
            </a:r>
          </a:p>
        </p:txBody>
      </p:sp>
      <p:sp>
        <p:nvSpPr>
          <p:cNvPr id="13320" name="Oval 6"/>
          <p:cNvSpPr>
            <a:spLocks noChangeArrowheads="1"/>
          </p:cNvSpPr>
          <p:nvPr/>
        </p:nvSpPr>
        <p:spPr bwMode="auto">
          <a:xfrm>
            <a:off x="2339975" y="1847850"/>
            <a:ext cx="4032250" cy="7239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1823" dir="2700000" algn="ctr" rotWithShape="0">
              <a:srgbClr val="808080">
                <a:alpha val="97002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rgbClr val="990099"/>
                </a:solidFill>
              </a:rPr>
              <a:t>Виды доходов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22250" y="3187700"/>
            <a:ext cx="2262188" cy="746125"/>
          </a:xfrm>
          <a:prstGeom prst="roundRect">
            <a:avLst/>
          </a:prstGeom>
          <a:solidFill>
            <a:srgbClr val="C7F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ru-RU" altLang="ru-RU" b="1" u="sng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defRPr/>
            </a:pPr>
            <a:r>
              <a:rPr lang="ru-RU" altLang="ru-RU" b="1" dirty="0">
                <a:solidFill>
                  <a:srgbClr val="660066"/>
                </a:solidFill>
              </a:rPr>
              <a:t>Безвозмездные 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dirty="0">
                <a:solidFill>
                  <a:srgbClr val="660066"/>
                </a:solidFill>
              </a:rPr>
              <a:t>поступления 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87675" y="3230563"/>
            <a:ext cx="2089150" cy="673100"/>
          </a:xfrm>
          <a:prstGeom prst="roundRect">
            <a:avLst/>
          </a:prstGeom>
          <a:solidFill>
            <a:srgbClr val="C7F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rgbClr val="660066"/>
                </a:solidFill>
              </a:rPr>
              <a:t>Неналоговые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11863" y="3221038"/>
            <a:ext cx="2752725" cy="652462"/>
          </a:xfrm>
          <a:prstGeom prst="roundRect">
            <a:avLst/>
          </a:prstGeom>
          <a:solidFill>
            <a:srgbClr val="C7F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rgbClr val="660066"/>
                </a:solidFill>
              </a:rPr>
              <a:t>Налоговые</a:t>
            </a:r>
            <a:r>
              <a:rPr lang="ru-RU" altLang="ru-RU" b="1" dirty="0">
                <a:solidFill>
                  <a:srgbClr val="000000"/>
                </a:solidFill>
              </a:rPr>
              <a:t> </a:t>
            </a:r>
          </a:p>
          <a:p>
            <a:pPr algn="ctr">
              <a:defRPr/>
            </a:pP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032250" y="2571750"/>
            <a:ext cx="0" cy="61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325563" y="2568575"/>
            <a:ext cx="1851025" cy="617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292725" y="2571750"/>
            <a:ext cx="1978025" cy="614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468313" y="620713"/>
            <a:ext cx="82248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  <a:t/>
            </a:r>
            <a:b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</a:br>
            <a: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  <a:t/>
            </a:r>
            <a:b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</a:br>
            <a: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  <a:t/>
            </a:r>
            <a:b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</a:br>
            <a: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  <a:t/>
            </a:r>
            <a:b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</a:br>
            <a:endParaRPr lang="ru-RU" altLang="ru-RU" sz="1600" dirty="0" smtClean="0">
              <a:solidFill>
                <a:srgbClr val="0D0D0D"/>
              </a:solidFill>
              <a:latin typeface="Candara" pitchFamily="32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  <a:t/>
            </a:r>
            <a:b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</a:b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Рост доходов муниципального образования </a:t>
            </a:r>
            <a:r>
              <a:rPr lang="ru-RU" altLang="ru-RU" sz="2000" dirty="0" err="1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обеспечивается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за счет: </a:t>
            </a:r>
            <a:b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6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16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6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16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600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1600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altLang="ru-RU" sz="1600" dirty="0">
              <a:solidFill>
                <a:srgbClr val="0D0D0D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323850" y="1894854"/>
            <a:ext cx="7951788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39725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1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. Расширения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налогооблагаемой базы за счет стимулирования экономического развития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организаций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2.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Введения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новых предприятий и производственных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мощностей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3.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Роста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денежных доходов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населения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4. Л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егализации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заработной платы работников и выведения из тени доходов физических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лиц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5.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Развития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малого и среднего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бизнеса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6.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Муниципальной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поддержки инвестиционной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деятельности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18617</TotalTime>
  <Words>4503</Words>
  <Application>Microsoft Office PowerPoint</Application>
  <PresentationFormat>Экран (4:3)</PresentationFormat>
  <Paragraphs>839</Paragraphs>
  <Slides>52</Slides>
  <Notes>49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52</vt:i4>
      </vt:variant>
    </vt:vector>
  </HeadingPairs>
  <TitlesOfParts>
    <vt:vector size="68" baseType="lpstr">
      <vt:lpstr>Arial Unicode MS</vt:lpstr>
      <vt:lpstr>Arial</vt:lpstr>
      <vt:lpstr>Calibri</vt:lpstr>
      <vt:lpstr>Candara</vt:lpstr>
      <vt:lpstr>Georgia</vt:lpstr>
      <vt:lpstr>Symbol</vt:lpstr>
      <vt:lpstr>Tahoma</vt:lpstr>
      <vt:lpstr>Times New Roman</vt:lpstr>
      <vt:lpstr>Trebuchet MS</vt:lpstr>
      <vt:lpstr>Воздушный поток</vt:lpstr>
      <vt:lpstr>1_Воздушный поток</vt:lpstr>
      <vt:lpstr>2_Воздушный поток</vt:lpstr>
      <vt:lpstr>3_Воздушный поток</vt:lpstr>
      <vt:lpstr>5_Воздушный поток</vt:lpstr>
      <vt:lpstr>6_Воздушный поток</vt:lpstr>
      <vt:lpstr>8_Воздушный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«Бюджет для граждан»</dc:title>
  <dc:creator>Bydjet-01</dc:creator>
  <cp:lastModifiedBy>Пользователь</cp:lastModifiedBy>
  <cp:revision>1061</cp:revision>
  <cp:lastPrinted>2019-11-26T11:15:32Z</cp:lastPrinted>
  <dcterms:created xsi:type="dcterms:W3CDTF">2016-10-19T08:58:54Z</dcterms:created>
  <dcterms:modified xsi:type="dcterms:W3CDTF">2022-12-09T08:20:52Z</dcterms:modified>
</cp:coreProperties>
</file>